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10287000" cx="18288000"/>
  <p:notesSz cx="6858000" cy="9144000"/>
  <p:embeddedFontLst>
    <p:embeddedFont>
      <p:font typeface="Arimo"/>
      <p:regular r:id="rId63"/>
      <p:bold r:id="rId64"/>
      <p:italic r:id="rId65"/>
      <p:boldItalic r:id="rId66"/>
    </p:embeddedFont>
    <p:embeddedFont>
      <p:font typeface="Open Sans"/>
      <p:bold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B057ED1-1C66-4261-8BA8-10B138795270}">
  <a:tblStyle styleId="{8B057ED1-1C66-4261-8BA8-10B13879527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Arimo-bold.fntdata"/><Relationship Id="rId63" Type="http://schemas.openxmlformats.org/officeDocument/2006/relationships/font" Target="fonts/Arimo-regular.fntdata"/><Relationship Id="rId22" Type="http://schemas.openxmlformats.org/officeDocument/2006/relationships/slide" Target="slides/slide16.xml"/><Relationship Id="rId66" Type="http://schemas.openxmlformats.org/officeDocument/2006/relationships/font" Target="fonts/Arimo-boldItalic.fntdata"/><Relationship Id="rId21" Type="http://schemas.openxmlformats.org/officeDocument/2006/relationships/slide" Target="slides/slide15.xml"/><Relationship Id="rId65" Type="http://schemas.openxmlformats.org/officeDocument/2006/relationships/font" Target="fonts/Arimo-italic.fntdata"/><Relationship Id="rId24" Type="http://schemas.openxmlformats.org/officeDocument/2006/relationships/slide" Target="slides/slide18.xml"/><Relationship Id="rId68" Type="http://schemas.openxmlformats.org/officeDocument/2006/relationships/font" Target="fonts/OpenSans-boldItalic.fntdata"/><Relationship Id="rId23" Type="http://schemas.openxmlformats.org/officeDocument/2006/relationships/slide" Target="slides/slide17.xml"/><Relationship Id="rId67" Type="http://schemas.openxmlformats.org/officeDocument/2006/relationships/font" Target="fonts/OpenSans-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3.jpg>
</file>

<file path=ppt/media/image14.jpg>
</file>

<file path=ppt/media/image15.jpg>
</file>

<file path=ppt/media/image16.jpg>
</file>

<file path=ppt/media/image17.png>
</file>

<file path=ppt/media/image18.png>
</file>

<file path=ppt/media/image19.jpg>
</file>

<file path=ppt/media/image2.jpg>
</file>

<file path=ppt/media/image20.jpg>
</file>

<file path=ppt/media/image22.jpg>
</file>

<file path=ppt/media/image23.jpg>
</file>

<file path=ppt/media/image24.png>
</file>

<file path=ppt/media/image25.jpg>
</file>

<file path=ppt/media/image26.jpg>
</file>

<file path=ppt/media/image3.png>
</file>

<file path=ppt/media/image4.jpg>
</file>

<file path=ppt/media/image5.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86" name="Google Shape;86;p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87" name="Google Shape;87;p1: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 name="Google Shape;88;p1: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Thanks for attending my presentation, "Earth (Spam) as a Character Gallery", where we go on a world tour to find the who, what, why, where and how of scaled abuse. We'll learn how it proliferates, why it's getting worse, and how we can make it better through understanding the characters at play and what makes them unique and sharing their lore with others.</a:t>
            </a:r>
            <a:endParaRPr/>
          </a:p>
        </p:txBody>
      </p:sp>
      <p:sp>
        <p:nvSpPr>
          <p:cNvPr id="89" name="Google Shape;89;p1: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90" name="Google Shape;90;p1: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0: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p10: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1: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p11: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2: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p12: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3: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p13: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49" name="Google Shape;249;p1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50" name="Google Shape;250;p14: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1" name="Google Shape;251;p14: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Grace talked about Privacy by Policy and the issue wherein that can lead to Trust required from the Platform to behave well.</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No matter the frameworks, if we only count on Safety by Policy we count on actors not to use the platform as its been designed when in reality many actors conduct their abuse by repeatedly doing what a typical user would be able to do.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Most abuse of scale, whether its to promote hate, make money, or steal resources does so because it is possible to do so. </a:t>
            </a:r>
            <a:endParaRPr/>
          </a:p>
        </p:txBody>
      </p:sp>
      <p:sp>
        <p:nvSpPr>
          <p:cNvPr id="252" name="Google Shape;252;p14: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53" name="Google Shape;253;p14: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60" name="Google Shape;260;p1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61" name="Google Shape;261;p1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2" name="Google Shape;262;p1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Discuss work in Security and Safety. Mention Botnets, leaving security industry due to the inability of my employer to stop easily stoppable commodity botnets in favor of niche investigations and covering much of all consumer malware with ML models which would routinely miss attacks.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Mention clustering failures, but mention there is a time and a place for amassing a scaled approach to ML but its important to be specific and narrow the data to a use case outside just "entropy".</a:t>
            </a:r>
            <a:endParaRPr/>
          </a:p>
          <a:p>
            <a:pPr indent="0" lvl="0" marL="0" rtl="0" algn="l">
              <a:spcBef>
                <a:spcPts val="0"/>
              </a:spcBef>
              <a:spcAft>
                <a:spcPts val="0"/>
              </a:spcAft>
              <a:buNone/>
            </a:pPr>
            <a:r>
              <a:rPr lang="en-US"/>
              <a:t>Legibility from DoS: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aggregate behavior of the system is beyond human understanding and even parts that could be understood often aren't because there are other priorities."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From DoS:</a:t>
            </a:r>
            <a:endParaRPr/>
          </a:p>
          <a:p>
            <a:pPr indent="0" lvl="0" marL="0" rtl="0" algn="l">
              <a:spcBef>
                <a:spcPts val="0"/>
              </a:spcBef>
              <a:spcAft>
                <a:spcPts val="0"/>
              </a:spcAft>
              <a:buNone/>
            </a:pPr>
            <a:r>
              <a:rPr lang="en-US"/>
              <a:t>A nice example of this is Gergely Orosz's story about when the manager of the payments team left Uber and then got banned from Uber due to some an inscrutable ML anti-fraud algorithm deciding that the former manager of the payments team was committing payments fraud. It took six months of trying to get the problem fixed to mitigate the issue. And, by the way, they never managed to understand what happened and fix the underlying issue; instead, they added the former manager of the payments team to a special whitelist, not fixing the issue for any other user and, presumably, severely reducing or perhaps even entirely removing payment fraud protections for the former manager's account.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From DoS:</a:t>
            </a:r>
            <a:endParaRPr/>
          </a:p>
          <a:p>
            <a:pPr indent="0" lvl="0" marL="0" rtl="0" algn="l">
              <a:spcBef>
                <a:spcPts val="0"/>
              </a:spcBef>
              <a:spcAft>
                <a:spcPts val="0"/>
              </a:spcAft>
              <a:buNone/>
            </a:pPr>
            <a:r>
              <a:rPr lang="en-US"/>
              <a:t>Meme on "I Can't Count That Low" in regards to numbers like 100M. </a:t>
            </a:r>
            <a:endParaRPr/>
          </a:p>
        </p:txBody>
      </p:sp>
      <p:sp>
        <p:nvSpPr>
          <p:cNvPr id="263" name="Google Shape;263;p1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64" name="Google Shape;264;p1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6: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71" name="Google Shape;271;p16: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72" name="Google Shape;272;p16: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3" name="Google Shape;273;p16: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Removing malware after its infected a machine is not effective.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Removing malware incompletely also is not effective.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Like it wouldn't be ideal to stop the ransomware but leave the infostealer? Or to stop the malware but leave the vulnerability? Or to catch it after its already stolen data? Picking the right AREA to focus requires often very specific knowledge of the platform in question and the goals of the malware or in this case a scaled abuse actor</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If we think of a vulnerability remaining as always leaving an incentive for an attacker to return, then we can look at viewing safety similarily. </a:t>
            </a:r>
            <a:endParaRPr/>
          </a:p>
        </p:txBody>
      </p:sp>
      <p:sp>
        <p:nvSpPr>
          <p:cNvPr id="274" name="Google Shape;274;p16: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75" name="Google Shape;275;p16: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1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82" name="Google Shape;282;p1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83" name="Google Shape;283;p17: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17: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"In Malware, Spam, Phishing and the like, larger resources, larger models, and single panes of glass have not solved these issues despite decades effort."</a:t>
            </a:r>
            <a:endParaRPr/>
          </a:p>
        </p:txBody>
      </p:sp>
      <p:sp>
        <p:nvSpPr>
          <p:cNvPr id="285" name="Google Shape;285;p17: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86" name="Google Shape;286;p17: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18: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7" name="Google Shape;297;p18: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19: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8" name="Google Shape;308;p19: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00" name="Google Shape;100;p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01" name="Google Shape;101;p2: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2: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I'm a scaled abuse specialist of many forms. I currently am a scaled abuse engineer at Discord.</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I've worked in a variety of roles and you can find more about that on my website to save us some time here.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 the context of this talk, I've run the gamut of tearing down, tracking and writing mitigations and reports for malware, phishing, botnets, fraud, spam, ad abuse, and all sorts of other scaled abuse for blue teams, large enterprise, independent research, B2B, and now general consumer protection.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 love digging into scaled abuse, how the beauty of networking and internet bad-practice comes together to make a nasty soup. </a:t>
            </a:r>
            <a:endParaRPr/>
          </a:p>
        </p:txBody>
      </p:sp>
      <p:sp>
        <p:nvSpPr>
          <p:cNvPr id="103" name="Google Shape;103;p2: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04" name="Google Shape;104;p2: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0: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p20: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1: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p21: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22: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0" name="Google Shape;340;p22: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23: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6" name="Google Shape;346;p23: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2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356" name="Google Shape;356;p2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357" name="Google Shape;357;p24: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8" name="Google Shape;358;p24: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This is part of an initial proposal wherein I'm hoping to meet and work on normalizing the following every two weeks.</a:t>
            </a:r>
            <a:endParaRPr/>
          </a:p>
        </p:txBody>
      </p:sp>
      <p:sp>
        <p:nvSpPr>
          <p:cNvPr id="359" name="Google Shape;359;p24: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360" name="Google Shape;360;p24: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25: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8" name="Google Shape;368;p25: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26: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7" name="Google Shape;377;p26: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27: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4" name="Google Shape;384;p27: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28: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1" name="Google Shape;391;p28: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29: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p29: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11" name="Google Shape;111;p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12" name="Google Shape;112;p3: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3" name="Google Shape;113;p3: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As a Disclaimer I am not here as a representative of Discord. I will be discussing issues that impact all online platforms, not just social media, and they are informed by my experiences but critically this talk will not involve tactical details on bot detection specifics that is done through the detection of inauthentic activity and requests.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There are other talks and resources at the end on that topic for those getting started and I am always happy to get down to business and nerd out on bot-or-not over coffee, so feel free to connect later.</a:t>
            </a:r>
            <a:endParaRPr/>
          </a:p>
        </p:txBody>
      </p:sp>
      <p:sp>
        <p:nvSpPr>
          <p:cNvPr id="114" name="Google Shape;114;p3: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15" name="Google Shape;115;p3: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3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05" name="Google Shape;405;p3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406" name="Google Shape;406;p30: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7" name="Google Shape;407;p30: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Sells Hydrated accounts on Etsy to largely real users.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Targeting the users too late after sale may mean a user who wanted to use the platform legitimately may end up paying a third party for a product that is no longer available, punishing potentially the benign user and not disincentivizing Jovial Jesters at all.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Targeting the skin acquisition object and interrupting that with an intervention say by detecting their automation, or by clustering the accounts via machine learning and requiring a captcha may lead to another hibernation step, or immediately lead the account to enter bulk sale for more nefarious purposes.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scaled abuse here is multi-part, and choosing the right intervention is difficult.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It also helps illuminate truer definitions of "spammer" or "bot" then an organization may have been able to articulate before and expose areas where their harm has not been fully remediated or could be re-used. Similar to malware being only partially cleaned and repopulating itself. You can stop this user journey but it may re-route.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Ultimately definitions and really all of this is up to you and how you use it, but the kind of work though that has immense reward for not only better clarity into user experiences, but an ability to articulate to leadership and users more than "We have 700K fake accounts per month" but "we have 50K Jovial Jesters" and we have "650K Mean Potatoes". In operational spamfighting as well you can look at clusters of abuse that escaped detection and apply these kind of journeys to help segment which % of accounts that are uncaught go on to belong to a particular journey in the end.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Dan Luu's essay I discussed earlier speaks to the issue of "Legibility" in Scale. I hope that by trying to define frameworks like these and share them we can encourage much more legibility in understanding abuse.</a:t>
            </a:r>
            <a:endParaRPr/>
          </a:p>
        </p:txBody>
      </p:sp>
      <p:sp>
        <p:nvSpPr>
          <p:cNvPr id="408" name="Google Shape;408;p30: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09" name="Google Shape;409;p30: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p3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16" name="Google Shape;416;p3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417" name="Google Shape;417;p31: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8" name="Google Shape;418;p31: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Now the prior pages are incredibly difficult to collect and aggregate those user journeys without engaging your security and safety operational teams to help identify examples of users impacted or accounts working toward goals. In creating typical User Journeys employees may do their own testing or use live active employees to see and map out possible ways for them to experience your platform.</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Again with regards to legibility, many areas in policy are written with a mind to things that are visible easily to a user who is experiencing a harm and can report it to us in some way. Happy things are easily visible, things that can be reported are easily visible. But many User Journeys like this one have a user who could be impacted that won't be able to report it to us for fear of reprisal on their other account, and the fact that they know buying accounts is against ToS but we as a platform incentivized it with our limited jovial jester skins.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Any type of harm outcome such as hate, fraud, harassment, stalking, theft, doxxing, can generally be scaled. Trust &amp; Safety and Scaled Abuse teams are incredibly natural partners and fits then to make sure to have both of at your organization so that both can assure that policy and mitigations are properly chosen.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Similarily, if we have any surfaces that aren't reportable, or a type of content that is not covered we may find that in order to find that content we need to seek out who is scaling to achieve it.</a:t>
            </a:r>
            <a:endParaRPr/>
          </a:p>
        </p:txBody>
      </p:sp>
      <p:sp>
        <p:nvSpPr>
          <p:cNvPr id="419" name="Google Shape;419;p31: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20" name="Google Shape;420;p31: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3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26" name="Google Shape;426;p3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427" name="Google Shape;427;p32: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8" name="Google Shape;428;p32: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Kinda feeling like kill chains? Are user journeys kill chains?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Anyhow, by reframing spam and abuse as a user journey we can view mitigations as interacting directly with that journey and thereby that relationship.</a:t>
            </a:r>
            <a:endParaRPr/>
          </a:p>
        </p:txBody>
      </p:sp>
      <p:sp>
        <p:nvSpPr>
          <p:cNvPr id="429" name="Google Shape;429;p32: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30" name="Google Shape;430;p32: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3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36" name="Google Shape;436;p3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437" name="Google Shape;437;p33: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8" name="Google Shape;438;p33: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 Signup Design may be implement an invite-only system or require verification for all users. </a:t>
            </a:r>
            <a:endParaRPr/>
          </a:p>
          <a:p>
            <a:pPr indent="0" lvl="0" marL="0" rtl="0" algn="l">
              <a:spcBef>
                <a:spcPts val="0"/>
              </a:spcBef>
              <a:spcAft>
                <a:spcPts val="0"/>
              </a:spcAft>
              <a:buNone/>
            </a:pPr>
            <a:r>
              <a:rPr lang="en-US"/>
              <a:t>A Signup intervention may be to captcha users you suspect of using a scaling method. </a:t>
            </a:r>
            <a:endParaRPr/>
          </a:p>
        </p:txBody>
      </p:sp>
      <p:sp>
        <p:nvSpPr>
          <p:cNvPr id="439" name="Google Shape;439;p33: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40" name="Google Shape;440;p33: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34: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7" name="Google Shape;447;p34: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3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54" name="Google Shape;454;p3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455" name="Google Shape;455;p3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6" name="Google Shape;456;p3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BYOD(ata)</a:t>
            </a:r>
            <a:endParaRPr/>
          </a:p>
          <a:p>
            <a:pPr indent="0" lvl="0" marL="0" rtl="0" algn="l">
              <a:spcBef>
                <a:spcPts val="0"/>
              </a:spcBef>
              <a:spcAft>
                <a:spcPts val="0"/>
              </a:spcAft>
              <a:buNone/>
            </a:pPr>
            <a:r>
              <a:rPr lang="en-US"/>
              <a:t>Applicable Policies</a:t>
            </a:r>
            <a:endParaRPr/>
          </a:p>
          <a:p>
            <a:pPr indent="0" lvl="0" marL="0" rtl="0" algn="l">
              <a:spcBef>
                <a:spcPts val="0"/>
              </a:spcBef>
              <a:spcAft>
                <a:spcPts val="0"/>
              </a:spcAft>
              <a:buNone/>
            </a:pPr>
            <a:r>
              <a:rPr lang="en-US"/>
              <a:t>Applicable Data (Metrics, Signal, Ready Mitigations)</a:t>
            </a:r>
            <a:endParaRPr/>
          </a:p>
          <a:p>
            <a:pPr indent="0" lvl="0" marL="0" rtl="0" algn="l">
              <a:spcBef>
                <a:spcPts val="0"/>
              </a:spcBef>
              <a:spcAft>
                <a:spcPts val="0"/>
              </a:spcAft>
              <a:buNone/>
            </a:pPr>
            <a:r>
              <a:rPr lang="en-US"/>
              <a:t>An appropriate name, if applicable for a group of user journeys</a:t>
            </a:r>
            <a:endParaRPr/>
          </a:p>
          <a:p>
            <a:pPr indent="0" lvl="0" marL="0" rtl="0" algn="l">
              <a:spcBef>
                <a:spcPts val="0"/>
              </a:spcBef>
              <a:spcAft>
                <a:spcPts val="0"/>
              </a:spcAft>
              <a:buNone/>
            </a:pPr>
            <a:r>
              <a:rPr lang="en-US"/>
              <a:t>“Toll Fraudsters” may have many journeys but one “Troupe”</a:t>
            </a:r>
            <a:endParaRPr/>
          </a:p>
          <a:p>
            <a:pPr indent="0" lvl="0" marL="0" rtl="0" algn="l">
              <a:spcBef>
                <a:spcPts val="0"/>
              </a:spcBef>
              <a:spcAft>
                <a:spcPts val="0"/>
              </a:spcAft>
              <a:buNone/>
            </a:pPr>
            <a:r>
              <a:rPr lang="en-US"/>
              <a:t>Your best drawing of what you think their favorite animal is</a:t>
            </a:r>
            <a:endParaRPr/>
          </a:p>
        </p:txBody>
      </p:sp>
      <p:sp>
        <p:nvSpPr>
          <p:cNvPr id="457" name="Google Shape;457;p3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58" name="Google Shape;458;p3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p36: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5" name="Google Shape;465;p36: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p37: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1" name="Google Shape;471;p37: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38: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1" name="Google Shape;481;p38: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39: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6" name="Google Shape;496;p39: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20" name="Google Shape;120;p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21" name="Google Shape;121;p4: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p4: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For our agenda we're going to dive deep so we'll be starting with basic terms, and a state of the world to get us all on the same page.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Then we'll dig into why we need to reframe how we look at creating and writing mitigations and designing online platform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And in order to power that reframe, we'll be exploring a proposal for a "Spampedia" called L.O.R.E and the concept of spam "User Journeys" where we'll walk through numerous case studies from threat actors pursuing scaled abuse to understand how to give them a better (worse) experience.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Then we'll close out with resources for new and old platforms alike to understand more of what we talked about today or go out and learn and deploy some spamfighting today.</a:t>
            </a:r>
            <a:endParaRPr/>
          </a:p>
        </p:txBody>
      </p:sp>
      <p:sp>
        <p:nvSpPr>
          <p:cNvPr id="123" name="Google Shape;123;p4: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24" name="Google Shape;124;p4: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40: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4" name="Google Shape;504;p40: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41: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1" name="Google Shape;511;p41: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p42: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8" name="Google Shape;518;p42: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43: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5" name="Google Shape;525;p43: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p44: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2" name="Google Shape;532;p44: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45: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9" name="Google Shape;539;p45: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p46: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6" name="Google Shape;546;p46: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p4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552" name="Google Shape;552;p4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553" name="Google Shape;553;p47: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4" name="Google Shape;554;p47: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"Vulnerability" language is often ineffective in moving Security or Safety spaces. Hence why bug bounties don't often allow for things such as a websites dangling URLs, or use of their service in an inappropriate way. It isn't a "vulnerability" per se that researchers are incentivized to work with social media to resolve if say a particular image will get a user banned. so try something new and frame scaled abuse as something that we designed to create.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Whenever we do NOT include safety by design we are designing to be abused.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From On Nonscalability</a:t>
            </a:r>
            <a:endParaRPr/>
          </a:p>
          <a:p>
            <a:pPr indent="0" lvl="0" marL="0" rtl="0" algn="l">
              <a:spcBef>
                <a:spcPts val="0"/>
              </a:spcBef>
              <a:spcAft>
                <a:spcPts val="0"/>
              </a:spcAft>
              <a:buNone/>
            </a:pPr>
            <a:r>
              <a:rPr lang="en-US"/>
              <a:t>How is scalability created? It is not a necessary feature of the world. People</a:t>
            </a:r>
            <a:endParaRPr/>
          </a:p>
          <a:p>
            <a:pPr indent="0" lvl="0" marL="0" rtl="0" algn="l">
              <a:spcBef>
                <a:spcPts val="0"/>
              </a:spcBef>
              <a:spcAft>
                <a:spcPts val="0"/>
              </a:spcAft>
              <a:buNone/>
            </a:pPr>
            <a:r>
              <a:rPr lang="en-US"/>
              <a:t>stumbled on scalable projects through historical contingencies. They cobbled</a:t>
            </a:r>
            <a:endParaRPr/>
          </a:p>
          <a:p>
            <a:pPr indent="0" lvl="0" marL="0" rtl="0" algn="l">
              <a:spcBef>
                <a:spcPts val="0"/>
              </a:spcBef>
              <a:spcAft>
                <a:spcPts val="0"/>
              </a:spcAft>
              <a:buNone/>
            </a:pPr>
            <a:r>
              <a:rPr lang="en-US"/>
              <a:t>together ways to make raw materials (for both goods and knowledge) self-</a:t>
            </a:r>
            <a:endParaRPr/>
          </a:p>
          <a:p>
            <a:pPr indent="0" lvl="0" marL="0" rtl="0" algn="l">
              <a:spcBef>
                <a:spcPts val="0"/>
              </a:spcBef>
              <a:spcAft>
                <a:spcPts val="0"/>
              </a:spcAft>
              <a:buNone/>
            </a:pPr>
            <a:r>
              <a:rPr lang="en-US"/>
              <a:t>contained and static, and thus amenable to expansion. In European sugarcane</a:t>
            </a:r>
            <a:endParaRPr/>
          </a:p>
          <a:p>
            <a:pPr indent="0" lvl="0" marL="0" rtl="0" algn="l">
              <a:spcBef>
                <a:spcPts val="0"/>
              </a:spcBef>
              <a:spcAft>
                <a:spcPts val="0"/>
              </a:spcAft>
              <a:buNone/>
            </a:pPr>
            <a:r>
              <a:rPr lang="en-US"/>
              <a:t>plantations, the natives were wiped out; exotic, coerced, and alienated plants and</a:t>
            </a:r>
            <a:endParaRPr/>
          </a:p>
          <a:p>
            <a:pPr indent="0" lvl="0" marL="0" rtl="0" algn="l">
              <a:spcBef>
                <a:spcPts val="0"/>
              </a:spcBef>
              <a:spcAft>
                <a:spcPts val="0"/>
              </a:spcAft>
              <a:buNone/>
            </a:pPr>
            <a:r>
              <a:rPr lang="en-US"/>
              <a:t>workers came to substitute for them. Profits were made because the general mess</a:t>
            </a:r>
            <a:endParaRPr/>
          </a:p>
          <a:p>
            <a:pPr indent="0" lvl="0" marL="0" rtl="0" algn="l">
              <a:spcBef>
                <a:spcPts val="0"/>
              </a:spcBef>
              <a:spcAft>
                <a:spcPts val="0"/>
              </a:spcAft>
              <a:buNone/>
            </a:pPr>
            <a:r>
              <a:rPr lang="en-US"/>
              <a:t>of extermination and slavery could be discounted from the books. Such histori-</a:t>
            </a:r>
            <a:endParaRPr/>
          </a:p>
          <a:p>
            <a:pPr indent="0" lvl="0" marL="0" rtl="0" algn="l">
              <a:spcBef>
                <a:spcPts val="0"/>
              </a:spcBef>
              <a:spcAft>
                <a:spcPts val="0"/>
              </a:spcAft>
              <a:buNone/>
            </a:pPr>
            <a:r>
              <a:rPr lang="en-US"/>
              <a:t>cally indeterminate encounters formed models for later projects of scalability.</a:t>
            </a:r>
            <a:endParaRPr/>
          </a:p>
          <a:p>
            <a:pPr indent="0" lvl="0" marL="0" rtl="0" algn="l">
              <a:spcBef>
                <a:spcPts val="0"/>
              </a:spcBef>
              <a:spcAft>
                <a:spcPts val="0"/>
              </a:spcAft>
              <a:buNone/>
            </a:pPr>
            <a:r>
              <a:rPr lang="en-US"/>
              <a:t>Do we live in a world of scalable nonsocial landscape elements—nonsoels?</a:t>
            </a:r>
            <a:endParaRPr/>
          </a:p>
          <a:p>
            <a:pPr indent="0" lvl="0" marL="0" rtl="0" algn="l">
              <a:spcBef>
                <a:spcPts val="0"/>
              </a:spcBef>
              <a:spcAft>
                <a:spcPts val="0"/>
              </a:spcAft>
              <a:buNone/>
            </a:pPr>
            <a:r>
              <a:rPr lang="en-US"/>
              <a:t>Yes and no. The great “progress” projects of the last several centuries have built</a:t>
            </a:r>
            <a:endParaRPr/>
          </a:p>
          <a:p>
            <a:pPr indent="0" lvl="0" marL="0" rtl="0" algn="l">
              <a:spcBef>
                <a:spcPts val="0"/>
              </a:spcBef>
              <a:spcAft>
                <a:spcPts val="0"/>
              </a:spcAft>
              <a:buNone/>
            </a:pPr>
            <a:r>
              <a:rPr lang="en-US"/>
              <a:t>on the legacy of the colonial plantation to make scalability work in business,</a:t>
            </a:r>
            <a:endParaRPr/>
          </a:p>
          <a:p>
            <a:pPr indent="0" lvl="0" marL="0" rtl="0" algn="l">
              <a:spcBef>
                <a:spcPts val="0"/>
              </a:spcBef>
              <a:spcAft>
                <a:spcPts val="0"/>
              </a:spcAft>
              <a:buNone/>
            </a:pPr>
            <a:r>
              <a:rPr lang="en-US"/>
              <a:t>government, and technology. But scalability has never been complete. In recent</a:t>
            </a:r>
            <a:endParaRPr/>
          </a:p>
          <a:p>
            <a:pPr indent="0" lvl="0" marL="0" rtl="0" algn="l">
              <a:spcBef>
                <a:spcPts val="0"/>
              </a:spcBef>
              <a:spcAft>
                <a:spcPts val="0"/>
              </a:spcAft>
              <a:buNone/>
            </a:pPr>
            <a:r>
              <a:rPr lang="en-US"/>
              <a:t>years, changes in global capitalism have challenged the assumption of scalability</a:t>
            </a:r>
            <a:endParaRPr/>
          </a:p>
          <a:p>
            <a:pPr indent="0" lvl="0" marL="0" rtl="0" algn="l">
              <a:spcBef>
                <a:spcPts val="0"/>
              </a:spcBef>
              <a:spcAft>
                <a:spcPts val="0"/>
              </a:spcAft>
              <a:buNone/>
            </a:pPr>
            <a:r>
              <a:rPr lang="en-US"/>
              <a:t>for labor and natural-resource management, and at least some theorists in the</a:t>
            </a:r>
            <a:endParaRPr/>
          </a:p>
          <a:p>
            <a:pPr indent="0" lvl="0" marL="0" rtl="0" algn="l">
              <a:spcBef>
                <a:spcPts val="0"/>
              </a:spcBef>
              <a:spcAft>
                <a:spcPts val="0"/>
              </a:spcAft>
              <a:buNone/>
            </a:pPr>
            <a:r>
              <a:rPr lang="en-US"/>
              <a:t>social sciences have pointed out the malevolent hegemony of precision. Mean-</a:t>
            </a:r>
            <a:endParaRPr/>
          </a:p>
          <a:p>
            <a:pPr indent="0" lvl="0" marL="0" rtl="0" algn="l">
              <a:spcBef>
                <a:spcPts val="0"/>
              </a:spcBef>
              <a:spcAft>
                <a:spcPts val="0"/>
              </a:spcAft>
              <a:buNone/>
            </a:pPr>
            <a:r>
              <a:rPr lang="en-US"/>
              <a:t>while, critics of scalability have raised distress signals about the fate of biological</a:t>
            </a:r>
            <a:endParaRPr/>
          </a:p>
          <a:p>
            <a:pPr indent="0" lvl="0" marL="0" rtl="0" algn="l">
              <a:spcBef>
                <a:spcPts val="0"/>
              </a:spcBef>
              <a:spcAft>
                <a:spcPts val="0"/>
              </a:spcAft>
              <a:buNone/>
            </a:pPr>
            <a:r>
              <a:rPr lang="en-US"/>
              <a:t>and cultural diversity on earth. It is an important time to develop nonscalability</a:t>
            </a:r>
            <a:endParaRPr/>
          </a:p>
          <a:p>
            <a:pPr indent="0" lvl="0" marL="0" rtl="0" algn="l">
              <a:spcBef>
                <a:spcPts val="0"/>
              </a:spcBef>
              <a:spcAft>
                <a:spcPts val="0"/>
              </a:spcAft>
              <a:buNone/>
            </a:pPr>
            <a:r>
              <a:rPr lang="en-US"/>
              <a:t>theory as a way to reconceptualize the world—and perhaps rebuild it.</a:t>
            </a:r>
            <a:endParaRPr/>
          </a:p>
        </p:txBody>
      </p:sp>
      <p:sp>
        <p:nvSpPr>
          <p:cNvPr id="555" name="Google Shape;555;p47: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556" name="Google Shape;556;p47: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p48: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4" name="Google Shape;564;p48: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p49: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5" name="Google Shape;575;p49: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44" name="Google Shape;144;p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45" name="Google Shape;145;p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If there are no Revolutionary Girl Utena fans in the audience me and my slides will be heartbroken.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On to terms.</a:t>
            </a:r>
            <a:endParaRPr/>
          </a:p>
        </p:txBody>
      </p:sp>
      <p:sp>
        <p:nvSpPr>
          <p:cNvPr id="147" name="Google Shape;147;p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48" name="Google Shape;148;p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p50: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1" name="Google Shape;581;p50: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p5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588" name="Google Shape;588;p5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589" name="Google Shape;589;p51: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0" name="Google Shape;590;p51: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 really heavily recommend reading in full as well as all the citations from Dan Luu's "Diseconomies of Scale" and Anna Lowenhaupt Tsing's "On Nonscalability".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latter, "On Nonscalability" is formative in putting words to many experiences surrounding how efforts to ascribe precision, growth, and scale to diverse human systems has roots in history.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I've also linked Fraunhofer FKIE's "Malpedia" which I used heavily during my time in malware research and mitigation and was a basis for thinking through the need for something similar to Spam.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a:t>
            </a:r>
            <a:endParaRPr/>
          </a:p>
        </p:txBody>
      </p:sp>
      <p:sp>
        <p:nvSpPr>
          <p:cNvPr id="591" name="Google Shape;591;p51: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592" name="Google Shape;592;p51: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p5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607" name="Google Shape;607;p5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608" name="Google Shape;608;p52: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9" name="Google Shape;609;p52: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I've also included a few examples here from how earlier in the talk I derided the use of blocking VPN/Proxy ASNs outright from platform access. Much of the reasons there lie in the unreliability of the feeds those platforms use to determine "VPN" usage and that many scaled abuse actors are not coming from paid VPN services but from residential proxies sourced on consumer ISPs that are often propagated by malware, have users unknowingly consent to, or pay users in low-income situations to share bandwidth for. Actioning then on this as single-signal will likely lead to little impact in abuse, heavy user impact, and a bad time for your support staff.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I've also linked the TSPA's "Abuse Types", which cover some standard definitions for more high harm areas of abuse. The TSPA also has a good wealth of other documentation on Trust &amp; Safety policy topics. </a:t>
            </a:r>
            <a:endParaRPr/>
          </a:p>
        </p:txBody>
      </p:sp>
      <p:sp>
        <p:nvSpPr>
          <p:cNvPr id="610" name="Google Shape;610;p52: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611" name="Google Shape;611;p52: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p5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626" name="Google Shape;626;p5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627" name="Google Shape;627;p53: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8" name="Google Shape;628;p53: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I've linked resources on ways to mitigate scraping &amp; theft from your site outside of rate limiting through design choices. Elective (or mandatory) poisoning through Nightshade/Glaze would be experimental but potentially effective in discouraging entire swathes of theft while also imposing cost on the operation.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For non-images you can likely take a leaf from stuff I learned writing mitigations for malicious email campaigns, where attackers would avoid or confuse text models with repetitive HTML and CITE statements. This could likely be retrofitted with caution to avoid poisoning text that Screen Readers might pick up while muddling any scraper attempting to lift the page text itself.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Same with Sinkholing scrapers through subdomains or honeypots of various kinds or simply taking a leaf from AO3 and allowing users to electively keep their work and posts from being visible by non-authenticated users.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Also feel free to check out my previous talk on hunting malware actors by looking for patterns in the  the scaled resource platforms they are likely using for their attacks. This'll have more context on the way that not taking action facilitates off-platform abuse. </a:t>
            </a:r>
            <a:endParaRPr/>
          </a:p>
        </p:txBody>
      </p:sp>
      <p:sp>
        <p:nvSpPr>
          <p:cNvPr id="629" name="Google Shape;629;p53: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630" name="Google Shape;630;p53: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p5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647" name="Google Shape;647;p5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648" name="Google Shape;648;p54: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9" name="Google Shape;649;p54: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Another favorite resource for designing for safety is Security Questions. They are very not good, IF they are done how we are used to seeing them. There's a lot of reasons to not use "Maiden Name" or anything that encourages users to use random values. However I've linked a favorite case study from Guild Wars 1 in the use of INTERNAL data the user can select such as character name, which allows easy remembrance of the Answer, discourages scaled ATO, and can be easily adjusted to fit values that your platform offers instead. It's also a great and accessible way to offer more accounts protection that isn't MFA which users often don't enable and avoid due to privacy reasons.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Speaking of account protection alternatives outside of MFA, there are two "Dead Tech" alternatives from Blackberry and Okta which can be retrofitted to prevent phishing pages mimicking your website by showing users an image of their choosing ("Security Image") or requiring a user to match an overlay on top of an image to a location on the image ("Picture Password"). These were really cool, usable pieces of tech which absolutely can still have their uses preventing scaled abuse!</a:t>
            </a:r>
            <a:endParaRPr/>
          </a:p>
        </p:txBody>
      </p:sp>
      <p:sp>
        <p:nvSpPr>
          <p:cNvPr id="650" name="Google Shape;650;p54: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651" name="Google Shape;651;p54: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p5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668" name="Google Shape;668;p5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669" name="Google Shape;669;p5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0" name="Google Shape;670;p5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And once you've got your design figured out (or not!) I've also linked a series of affordable or free antibot solutions in the form of free captcha options, scripting detection packages that aren't cloudflare, and some anti-bot analysis to help you understand more about what tools are out there to avoid your interventions and the networking involved when you're ready to write your own bot mitigations.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And lastly from the Anti-Software Software Club, I really enjoyed Cohost.org's breakdown of exactly what an activated versus non-activated account can do on their platform </a:t>
            </a:r>
            <a:endParaRPr/>
          </a:p>
        </p:txBody>
      </p:sp>
      <p:sp>
        <p:nvSpPr>
          <p:cNvPr id="671" name="Google Shape;671;p5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672" name="Google Shape;672;p5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p56: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689" name="Google Shape;689;p56: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690" name="Google Shape;690;p56: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1" name="Google Shape;691;p56: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Thanks again for listening to this talk!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create cool stuff, break bad bots, fix the internet by fixing your stuff!</a:t>
            </a:r>
            <a:endParaRPr/>
          </a:p>
        </p:txBody>
      </p:sp>
      <p:sp>
        <p:nvSpPr>
          <p:cNvPr id="692" name="Google Shape;692;p56: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693" name="Google Shape;693;p56: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6: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54" name="Google Shape;154;p6: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55" name="Google Shape;155;p6: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6: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So to get started just know that these are not perhaps the "official" definitions, in part because there are no official definitions, yay! Instead these are definitions that generally track to how I interpret and use them with others responding to scaled abuse.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Of note here, platforms here are referring to online platforms that can run the gamut of social media, shopping and review sites, search engines, email providers, resources services like storage, compute, domain, VPN services and more! If you have an online service that grants "ACCESS" to a scaled resource, whether that is access to other users, visibility, items, or digital goods, congrats you are an online platform.</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Safety and Security here are often interchangeable, but in Safety tackles many of the same identical technological and philosophical issues as Security but with more a mind toward the users of the organization being protected.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And we are going to be using Spam and Scaled Abuse rather interchangeably because that is how it is typically referred to in Safety. Both of these are considered distinct from specific abuse types like Harassment according to the Trust &amp; Safety Professionals Organization but I would disagree with their categorization as any other harm type typically can be Scaled or benefits from Scale and can also be considered Spam depending on distribution. </a:t>
            </a:r>
            <a:endParaRPr/>
          </a:p>
        </p:txBody>
      </p:sp>
      <p:sp>
        <p:nvSpPr>
          <p:cNvPr id="157" name="Google Shape;157;p6: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58" name="Google Shape;158;p6: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69" name="Google Shape;169;p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70" name="Google Shape;170;p7: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Google Shape;171;p7: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Safety by Design is a term you've likely or will likely be seeing pop up surrounding online safety. However its a much older term and its helpful to just think of it like "Risk Assessments" because that's what it is.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Surfaces, Features and User Journeys will inform how we discuss how and why users (and spammers) interact with a platform large or small.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meat of what we do about those interactions lie with Mitigations which come in the form of interventions and designs. These two are separated largely by whether or not they modify the feature or react to the user primarily. </a:t>
            </a:r>
            <a:endParaRPr/>
          </a:p>
        </p:txBody>
      </p:sp>
      <p:sp>
        <p:nvSpPr>
          <p:cNvPr id="172" name="Google Shape;172;p7: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73" name="Google Shape;173;p7: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8: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84" name="Google Shape;184;p8: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85" name="Google Shape;185;p8: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6" name="Google Shape;186;p8: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Goals here regard discussion of what a scaled abuse actor wants most tactically at the end of a given "User Journey". Things like the sale of an account or good for money, things like the circulation of an image for hate. The objectives are a malleable set of discrete tasks they must or want to do to accomplish that.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Differently from MITRE &amp; Security, I'm defining Method as </a:t>
            </a:r>
            <a:endParaRPr/>
          </a:p>
        </p:txBody>
      </p:sp>
      <p:sp>
        <p:nvSpPr>
          <p:cNvPr id="187" name="Google Shape;187;p8: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88" name="Google Shape;188;p8: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9: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p9: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2" name="Google Shape;22;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4" name="Google Shape;34;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7" name="Google Shape;47;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8" name="Google Shape;48;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1792288" y="612775"/>
            <a:ext cx="5486400" cy="4114800"/>
          </a:xfrm>
          <a:prstGeom prst="rect">
            <a:avLst/>
          </a:prstGeom>
          <a:noFill/>
          <a:ln>
            <a:noFill/>
          </a:ln>
        </p:spPr>
      </p:sp>
      <p:sp>
        <p:nvSpPr>
          <p:cNvPr id="68" name="Google Shape;68;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5.jpg"/><Relationship Id="rId5"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anluu.com/diseconomies-scale/"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1.jpg"/><Relationship Id="rId4" Type="http://schemas.openxmlformats.org/officeDocument/2006/relationships/image" Target="../media/image8.jpg"/><Relationship Id="rId5"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hyperlink" Target="https://attack.mitre.org" TargetMode="External"/><Relationship Id="rId4" Type="http://schemas.openxmlformats.org/officeDocument/2006/relationships/hyperlink" Target="https://github.com/ThreatHuntingProject/ThreatHunting/" TargetMode="External"/><Relationship Id="rId5" Type="http://schemas.openxmlformats.org/officeDocument/2006/relationships/hyperlink" Target="https://malpedia.caad.fkie.fraunhofer.de" TargetMode="External"/><Relationship Id="rId6" Type="http://schemas.openxmlformats.org/officeDocument/2006/relationships/hyperlink" Target="https://github.com/Bumblebreaches/LORE"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5.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4.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7.png"/><Relationship Id="rId4" Type="http://schemas.openxmlformats.org/officeDocument/2006/relationships/image" Target="../media/image22.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17.png"/><Relationship Id="rId4" Type="http://schemas.openxmlformats.org/officeDocument/2006/relationships/image" Target="../media/image2.jpg"/><Relationship Id="rId5" Type="http://schemas.openxmlformats.org/officeDocument/2006/relationships/image" Target="../media/image13.jpg"/><Relationship Id="rId6" Type="http://schemas.openxmlformats.org/officeDocument/2006/relationships/image" Target="../media/image20.jpg"/><Relationship Id="rId7" Type="http://schemas.openxmlformats.org/officeDocument/2006/relationships/image" Target="../media/image1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2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hyperlink" Target="https://help.antisoftware.club/support/solutions/articles/62000225003-what-s-the-difference-between-an-activated-and-unactivated-accoun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hyperlink" Target="https://help.guildwars.com/hc/en-us/articles/360001804087-Recovering-Your-Accoun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4.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hyperlink" Target="https://asletaiwan.org/wp-content/uploads/2021/10/On-nonscalability.pdf"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23.jpg"/><Relationship Id="rId4" Type="http://schemas.openxmlformats.org/officeDocument/2006/relationships/image" Target="../media/image26.jpg"/><Relationship Id="rId5" Type="http://schemas.openxmlformats.org/officeDocument/2006/relationships/image" Target="../media/image19.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2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hyperlink" Target="https://asletaiwan.org/wp-content/uploads/2021/10/On-nonscalability.pdf" TargetMode="External"/><Relationship Id="rId4" Type="http://schemas.openxmlformats.org/officeDocument/2006/relationships/hyperlink" Target="https://malpedia.caad.fkie.fraunhofer.de" TargetMode="External"/><Relationship Id="rId5" Type="http://schemas.openxmlformats.org/officeDocument/2006/relationships/hyperlink" Target="https://github.com/bumblebreaches/lore" TargetMode="External"/><Relationship Id="rId6" Type="http://schemas.openxmlformats.org/officeDocument/2006/relationships/hyperlink" Target="https://malpedia.caad.fkie.fraunhofer.de"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hyperlink" Target="https://www.tspa.org/curriculum/ts-fundamentals/policy/abuse-types/" TargetMode="External"/><Relationship Id="rId4" Type="http://schemas.openxmlformats.org/officeDocument/2006/relationships/hyperlink" Target="https://ieeexplore.ieee.org/stamp/stamp.jsp?tp=&amp;arnumber=8835239" TargetMode="External"/><Relationship Id="rId5" Type="http://schemas.openxmlformats.org/officeDocument/2006/relationships/hyperlink" Target="https://www.humansecurity.com/learn/blog/the-impact-of-residential-proxy-networks-proxylib" TargetMode="External"/><Relationship Id="rId6" Type="http://schemas.openxmlformats.org/officeDocument/2006/relationships/hyperlink" Target="https://www.techradar.com/news/judge-orders-mediation-after-jury-orders-oxylabs-to-pay-dollar75m-in-latest-episode-of-proxy-wars"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hyperlink" Target="https://www.404media.co/openai-training-bot-crawls-worlds-lamest-content-farm-3-million-times-in-one-day/" TargetMode="External"/><Relationship Id="rId4" Type="http://schemas.openxmlformats.org/officeDocument/2006/relationships/hyperlink" Target="https://techcrunch.com/2023/10/11/ao3-ai-fears-lock-account-kinktober-fanfiction/" TargetMode="External"/><Relationship Id="rId5" Type="http://schemas.openxmlformats.org/officeDocument/2006/relationships/hyperlink" Target="https://stackoverflow.com/questions/672156/is-there-a-way-to-write-content-that-screen-readers-will-ignore" TargetMode="External"/><Relationship Id="rId6" Type="http://schemas.openxmlformats.org/officeDocument/2006/relationships/hyperlink" Target="https://github.com/Bumblebreaches/PublicWorks/blob/main/Presentations/CheapShot.pptx"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hyperlink" Target="https://ourglasslake.com/wp-content/uploads/2018/02/Ruberg-FMH-Mother-Maiden-Name-July-2017.pdf" TargetMode="External"/><Relationship Id="rId4" Type="http://schemas.openxmlformats.org/officeDocument/2006/relationships/hyperlink" Target="https://dl.acm.org/doi/pdf/10.1145/2736277.2741691" TargetMode="External"/><Relationship Id="rId9" Type="http://schemas.openxmlformats.org/officeDocument/2006/relationships/hyperlink" Target="https://blogs.blackberry.com/en/2015/07/blackberrys-picture-password-automatically-protects-you-from-new-hacking-tactic" TargetMode="External"/><Relationship Id="rId5" Type="http://schemas.openxmlformats.org/officeDocument/2006/relationships/hyperlink" Target="http://web.archive.org/web/20240503004008/https:/www.reddit.com/r/GuildWars/comments/gp4rv7/gw_history_why_you_need_a_character_name_to_log_in/?rdt=47840" TargetMode="External"/><Relationship Id="rId6" Type="http://schemas.openxmlformats.org/officeDocument/2006/relationships/hyperlink" Target="http://web.archive.org/web/20240503004008/https:/www.reddit.com/r/GuildWars/comments/gp4rv7/gw_history_why_you_need_a_character_name_to_log_in/?rdt=47840" TargetMode="External"/><Relationship Id="rId7" Type="http://schemas.openxmlformats.org/officeDocument/2006/relationships/hyperlink" Target="http://web.archive.org/web/20240503004008/https:/www.reddit.com/r/GuildWars/comments/gp4rv7/gw_history_why_you_need_a_character_name_to_log_in/?rdt=47840" TargetMode="External"/><Relationship Id="rId8" Type="http://schemas.openxmlformats.org/officeDocument/2006/relationships/hyperlink" Target="https://support.okta.com/help/s/article/security-image-in-okta-identity-engine?language=en_US"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hyperlink" Target="https://github.com/fingerprintjs/BotD" TargetMode="External"/><Relationship Id="rId4" Type="http://schemas.openxmlformats.org/officeDocument/2006/relationships/hyperlink" Target="https://github.com/niespodd/browser-fingerprinting?tab=readme-ov-file" TargetMode="External"/><Relationship Id="rId5" Type="http://schemas.openxmlformats.org/officeDocument/2006/relationships/hyperlink" Target="https://github.com/abrahamjuliot/creepjs?tab=readme-ov-file" TargetMode="External"/><Relationship Id="rId6" Type="http://schemas.openxmlformats.org/officeDocument/2006/relationships/hyperlink" Target="https://help.antisoftware.club/support/solutions/articles/62000225003-what-s-the-difference-between-an-activated-and-unactivated-account-" TargetMode="External"/><Relationship Id="rId7" Type="http://schemas.openxmlformats.org/officeDocument/2006/relationships/hyperlink" Target="http://web.archive.org/web/20240503012058/https:/www.reddit.com/r/PHPhelp/comments/17yclc0/comment/k9ss933/?utm_name=web3xcss&amp;rdt=43504"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hyperlink" Target="https://github.com/bumblebreaches/lore" TargetMode="External"/><Relationship Id="rId4" Type="http://schemas.openxmlformats.org/officeDocument/2006/relationships/hyperlink" Target="https://www.youtube.com/watch?v=22-R1eU0k38"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91" name="Shape 91"/>
        <p:cNvGrpSpPr/>
        <p:nvPr/>
      </p:nvGrpSpPr>
      <p:grpSpPr>
        <a:xfrm>
          <a:off x="0" y="0"/>
          <a:ext cx="0" cy="0"/>
          <a:chOff x="0" y="0"/>
          <a:chExt cx="0" cy="0"/>
        </a:xfrm>
      </p:grpSpPr>
      <p:sp>
        <p:nvSpPr>
          <p:cNvPr id="92" name="Google Shape;92;p13"/>
          <p:cNvSpPr/>
          <p:nvPr/>
        </p:nvSpPr>
        <p:spPr>
          <a:xfrm>
            <a:off x="5170453" y="4126458"/>
            <a:ext cx="7947095" cy="4473806"/>
          </a:xfrm>
          <a:custGeom>
            <a:rect b="b" l="l" r="r" t="t"/>
            <a:pathLst>
              <a:path extrusionOk="0" h="4473806" w="7947095">
                <a:moveTo>
                  <a:pt x="0" y="0"/>
                </a:moveTo>
                <a:lnTo>
                  <a:pt x="7947094" y="0"/>
                </a:lnTo>
                <a:lnTo>
                  <a:pt x="7947094" y="4473806"/>
                </a:lnTo>
                <a:lnTo>
                  <a:pt x="0" y="4473806"/>
                </a:lnTo>
                <a:lnTo>
                  <a:pt x="0" y="0"/>
                </a:lnTo>
                <a:close/>
              </a:path>
            </a:pathLst>
          </a:custGeom>
          <a:blipFill rotWithShape="1">
            <a:blip r:embed="rId3">
              <a:alphaModFix/>
            </a:blip>
            <a:stretch>
              <a:fillRect b="-20656" l="0" r="0" t="-16757"/>
            </a:stretch>
          </a:blipFill>
          <a:ln>
            <a:noFill/>
          </a:ln>
        </p:spPr>
      </p:sp>
      <p:sp>
        <p:nvSpPr>
          <p:cNvPr id="93" name="Google Shape;93;p13"/>
          <p:cNvSpPr/>
          <p:nvPr/>
        </p:nvSpPr>
        <p:spPr>
          <a:xfrm>
            <a:off x="0" y="4126458"/>
            <a:ext cx="4992623" cy="4473806"/>
          </a:xfrm>
          <a:custGeom>
            <a:rect b="b" l="l" r="r" t="t"/>
            <a:pathLst>
              <a:path extrusionOk="0" h="4473806" w="4992623">
                <a:moveTo>
                  <a:pt x="0" y="0"/>
                </a:moveTo>
                <a:lnTo>
                  <a:pt x="4992623" y="0"/>
                </a:lnTo>
                <a:lnTo>
                  <a:pt x="4992623" y="4473806"/>
                </a:lnTo>
                <a:lnTo>
                  <a:pt x="0" y="4473806"/>
                </a:lnTo>
                <a:lnTo>
                  <a:pt x="0" y="0"/>
                </a:lnTo>
                <a:close/>
              </a:path>
            </a:pathLst>
          </a:custGeom>
          <a:blipFill rotWithShape="1">
            <a:blip r:embed="rId4">
              <a:alphaModFix/>
            </a:blip>
            <a:stretch>
              <a:fillRect b="0" l="0" r="-18841" t="0"/>
            </a:stretch>
          </a:blipFill>
          <a:ln>
            <a:noFill/>
          </a:ln>
        </p:spPr>
      </p:sp>
      <p:sp>
        <p:nvSpPr>
          <p:cNvPr id="94" name="Google Shape;94;p13"/>
          <p:cNvSpPr/>
          <p:nvPr/>
        </p:nvSpPr>
        <p:spPr>
          <a:xfrm>
            <a:off x="13295377" y="4126458"/>
            <a:ext cx="4992623" cy="4473806"/>
          </a:xfrm>
          <a:custGeom>
            <a:rect b="b" l="l" r="r" t="t"/>
            <a:pathLst>
              <a:path extrusionOk="0" h="4473806" w="4992623">
                <a:moveTo>
                  <a:pt x="0" y="0"/>
                </a:moveTo>
                <a:lnTo>
                  <a:pt x="4992623" y="0"/>
                </a:lnTo>
                <a:lnTo>
                  <a:pt x="4992623" y="4473806"/>
                </a:lnTo>
                <a:lnTo>
                  <a:pt x="0" y="4473806"/>
                </a:lnTo>
                <a:lnTo>
                  <a:pt x="0" y="0"/>
                </a:lnTo>
                <a:close/>
              </a:path>
            </a:pathLst>
          </a:custGeom>
          <a:blipFill rotWithShape="1">
            <a:blip r:embed="rId5">
              <a:alphaModFix/>
            </a:blip>
            <a:stretch>
              <a:fillRect b="0" l="-545" r="-15287" t="0"/>
            </a:stretch>
          </a:blipFill>
          <a:ln>
            <a:noFill/>
          </a:ln>
        </p:spPr>
      </p:sp>
      <p:cxnSp>
        <p:nvCxnSpPr>
          <p:cNvPr id="95" name="Google Shape;95;p13"/>
          <p:cNvCxnSpPr/>
          <p:nvPr/>
        </p:nvCxnSpPr>
        <p:spPr>
          <a:xfrm rot="10800000">
            <a:off x="0" y="9570079"/>
            <a:ext cx="18288049" cy="9525"/>
          </a:xfrm>
          <a:prstGeom prst="straightConnector1">
            <a:avLst/>
          </a:prstGeom>
          <a:noFill/>
          <a:ln cap="flat" cmpd="sng" w="19050">
            <a:solidFill>
              <a:srgbClr val="E2E8E6"/>
            </a:solidFill>
            <a:prstDash val="solid"/>
            <a:round/>
            <a:headEnd len="sm" w="sm" type="none"/>
            <a:tailEnd len="sm" w="sm" type="none"/>
          </a:ln>
        </p:spPr>
      </p:cxnSp>
      <p:sp>
        <p:nvSpPr>
          <p:cNvPr id="96" name="Google Shape;96;p13"/>
          <p:cNvSpPr txBox="1"/>
          <p:nvPr/>
        </p:nvSpPr>
        <p:spPr>
          <a:xfrm>
            <a:off x="962101" y="1122589"/>
            <a:ext cx="16276886" cy="125982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7400" u="none" cap="none" strike="noStrike">
                <a:solidFill>
                  <a:srgbClr val="E2E8E6"/>
                </a:solidFill>
                <a:latin typeface="Arial"/>
                <a:ea typeface="Arial"/>
                <a:cs typeface="Arial"/>
                <a:sym typeface="Arial"/>
              </a:rPr>
              <a:t>Earth (Spam) as a Character Gallery </a:t>
            </a:r>
            <a:endParaRPr/>
          </a:p>
        </p:txBody>
      </p:sp>
      <p:sp>
        <p:nvSpPr>
          <p:cNvPr id="97" name="Google Shape;97;p13"/>
          <p:cNvSpPr txBox="1"/>
          <p:nvPr/>
        </p:nvSpPr>
        <p:spPr>
          <a:xfrm>
            <a:off x="6604234" y="2628600"/>
            <a:ext cx="4992600" cy="80040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E2E8E6"/>
                </a:solidFill>
                <a:latin typeface="Arial"/>
                <a:ea typeface="Arial"/>
                <a:cs typeface="Arial"/>
                <a:sym typeface="Arial"/>
              </a:rPr>
              <a:t>Elif Kaya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08" name="Shape 208"/>
        <p:cNvGrpSpPr/>
        <p:nvPr/>
      </p:nvGrpSpPr>
      <p:grpSpPr>
        <a:xfrm>
          <a:off x="0" y="0"/>
          <a:ext cx="0" cy="0"/>
          <a:chOff x="0" y="0"/>
          <a:chExt cx="0" cy="0"/>
        </a:xfrm>
      </p:grpSpPr>
      <p:sp>
        <p:nvSpPr>
          <p:cNvPr id="209" name="Google Shape;209;p22"/>
          <p:cNvSpPr/>
          <p:nvPr/>
        </p:nvSpPr>
        <p:spPr>
          <a:xfrm>
            <a:off x="1843062" y="1493045"/>
            <a:ext cx="7300938" cy="7300909"/>
          </a:xfrm>
          <a:custGeom>
            <a:rect b="b" l="l" r="r" t="t"/>
            <a:pathLst>
              <a:path extrusionOk="0"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rotWithShape="1">
            <a:blip r:embed="rId3">
              <a:alphaModFix/>
            </a:blip>
            <a:stretch>
              <a:fillRect b="0" l="-16664" r="-16663"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txBox="1"/>
          <p:nvPr/>
        </p:nvSpPr>
        <p:spPr>
          <a:xfrm>
            <a:off x="10936604" y="3586793"/>
            <a:ext cx="5577025" cy="2114550"/>
          </a:xfrm>
          <a:prstGeom prst="rect">
            <a:avLst/>
          </a:prstGeom>
          <a:noFill/>
          <a:ln>
            <a:noFill/>
          </a:ln>
        </p:spPr>
        <p:txBody>
          <a:bodyPr anchorCtr="0" anchor="t" bIns="0" lIns="0" spcFirstLastPara="1" rIns="0" wrap="square" tIns="0">
            <a:spAutoFit/>
          </a:bodyPr>
          <a:lstStyle/>
          <a:p>
            <a:pPr indent="0" lvl="0" marL="0" marR="0" rtl="0" algn="l">
              <a:lnSpc>
                <a:spcPct val="120002"/>
              </a:lnSpc>
              <a:spcBef>
                <a:spcPts val="0"/>
              </a:spcBef>
              <a:spcAft>
                <a:spcPts val="0"/>
              </a:spcAft>
              <a:buNone/>
            </a:pPr>
            <a:r>
              <a:rPr b="1" i="0" lang="en-US" sz="6999" u="none" cap="none" strike="noStrike">
                <a:solidFill>
                  <a:srgbClr val="C6C6C6"/>
                </a:solidFill>
                <a:latin typeface="Open Sans"/>
                <a:ea typeface="Open Sans"/>
                <a:cs typeface="Open Sans"/>
                <a:sym typeface="Open Sans"/>
              </a:rPr>
              <a:t>Some Issues &amp; Needs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14" name="Shape 214"/>
        <p:cNvGrpSpPr/>
        <p:nvPr/>
      </p:nvGrpSpPr>
      <p:grpSpPr>
        <a:xfrm>
          <a:off x="0" y="0"/>
          <a:ext cx="0" cy="0"/>
          <a:chOff x="0" y="0"/>
          <a:chExt cx="0" cy="0"/>
        </a:xfrm>
      </p:grpSpPr>
      <p:sp>
        <p:nvSpPr>
          <p:cNvPr id="215" name="Google Shape;215;p23"/>
          <p:cNvSpPr/>
          <p:nvPr/>
        </p:nvSpPr>
        <p:spPr>
          <a:xfrm>
            <a:off x="1422400" y="1028700"/>
            <a:ext cx="8115300" cy="8232234"/>
          </a:xfrm>
          <a:custGeom>
            <a:rect b="b" l="l" r="r" t="t"/>
            <a:pathLst>
              <a:path extrusionOk="0" h="8232234" w="8115300">
                <a:moveTo>
                  <a:pt x="0" y="0"/>
                </a:moveTo>
                <a:lnTo>
                  <a:pt x="8115300" y="0"/>
                </a:lnTo>
                <a:lnTo>
                  <a:pt x="8115300" y="8232234"/>
                </a:lnTo>
                <a:lnTo>
                  <a:pt x="0" y="8232234"/>
                </a:lnTo>
                <a:lnTo>
                  <a:pt x="0" y="0"/>
                </a:lnTo>
                <a:close/>
              </a:path>
            </a:pathLst>
          </a:custGeom>
          <a:blipFill rotWithShape="1">
            <a:blip r:embed="rId3">
              <a:alphaModFix/>
            </a:blip>
            <a:stretch>
              <a:fillRect b="0" l="0" r="-18663" t="0"/>
            </a:stretch>
          </a:blipFill>
          <a:ln>
            <a:noFill/>
          </a:ln>
        </p:spPr>
      </p:sp>
      <p:cxnSp>
        <p:nvCxnSpPr>
          <p:cNvPr id="216" name="Google Shape;216;p23"/>
          <p:cNvCxnSpPr/>
          <p:nvPr/>
        </p:nvCxnSpPr>
        <p:spPr>
          <a:xfrm>
            <a:off x="10604614" y="9217555"/>
            <a:ext cx="5194285" cy="31220"/>
          </a:xfrm>
          <a:prstGeom prst="straightConnector1">
            <a:avLst/>
          </a:prstGeom>
          <a:noFill/>
          <a:ln cap="flat" cmpd="sng" w="19050">
            <a:solidFill>
              <a:srgbClr val="FFFFFF"/>
            </a:solidFill>
            <a:prstDash val="solid"/>
            <a:round/>
            <a:headEnd len="sm" w="sm" type="none"/>
            <a:tailEnd len="sm" w="sm" type="none"/>
          </a:ln>
        </p:spPr>
      </p:cxnSp>
      <p:grpSp>
        <p:nvGrpSpPr>
          <p:cNvPr id="217" name="Google Shape;217;p23"/>
          <p:cNvGrpSpPr/>
          <p:nvPr/>
        </p:nvGrpSpPr>
        <p:grpSpPr>
          <a:xfrm>
            <a:off x="10604557" y="1599600"/>
            <a:ext cx="6299143" cy="6444715"/>
            <a:chOff x="0" y="238125"/>
            <a:chExt cx="8398857" cy="8592953"/>
          </a:xfrm>
        </p:grpSpPr>
        <p:sp>
          <p:nvSpPr>
            <p:cNvPr id="218" name="Google Shape;218;p23"/>
            <p:cNvSpPr txBox="1"/>
            <p:nvPr/>
          </p:nvSpPr>
          <p:spPr>
            <a:xfrm>
              <a:off x="0" y="238125"/>
              <a:ext cx="8398857" cy="1476374"/>
            </a:xfrm>
            <a:prstGeom prst="rect">
              <a:avLst/>
            </a:prstGeom>
            <a:noFill/>
            <a:ln>
              <a:noFill/>
            </a:ln>
          </p:spPr>
          <p:txBody>
            <a:bodyPr anchorCtr="0" anchor="t" bIns="0" lIns="0" spcFirstLastPara="1" rIns="0" wrap="square" tIns="0">
              <a:spAutoFit/>
            </a:bodyPr>
            <a:lstStyle/>
            <a:p>
              <a:pPr indent="0" lvl="0" marL="0" marR="0" rtl="0" algn="l">
                <a:lnSpc>
                  <a:spcPct val="89998"/>
                </a:lnSpc>
                <a:spcBef>
                  <a:spcPts val="0"/>
                </a:spcBef>
                <a:spcAft>
                  <a:spcPts val="0"/>
                </a:spcAft>
                <a:buNone/>
              </a:pPr>
              <a:r>
                <a:rPr b="1" i="0" lang="en-US" sz="8499" u="none" cap="none" strike="noStrike">
                  <a:solidFill>
                    <a:srgbClr val="FFFFFF"/>
                  </a:solidFill>
                  <a:latin typeface="Open Sans"/>
                  <a:ea typeface="Open Sans"/>
                  <a:cs typeface="Open Sans"/>
                  <a:sym typeface="Open Sans"/>
                </a:rPr>
                <a:t>Why Care?</a:t>
              </a:r>
              <a:endParaRPr/>
            </a:p>
          </p:txBody>
        </p:sp>
        <p:sp>
          <p:nvSpPr>
            <p:cNvPr id="219" name="Google Shape;219;p23"/>
            <p:cNvSpPr txBox="1"/>
            <p:nvPr/>
          </p:nvSpPr>
          <p:spPr>
            <a:xfrm>
              <a:off x="0" y="2178169"/>
              <a:ext cx="8398857" cy="29210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b="0" i="0" lang="en-US" sz="2899" u="none" cap="none" strike="noStrike">
                  <a:solidFill>
                    <a:srgbClr val="FFFFFF"/>
                  </a:solidFill>
                  <a:latin typeface="Open Sans"/>
                  <a:ea typeface="Open Sans"/>
                  <a:cs typeface="Open Sans"/>
                  <a:sym typeface="Open Sans"/>
                </a:rPr>
                <a:t>Improper mitigation leads to platforms under or over actioning, removing features or support unnecessarily, or contributing to abuse elsewhere</a:t>
              </a:r>
              <a:endParaRPr/>
            </a:p>
          </p:txBody>
        </p:sp>
        <p:sp>
          <p:nvSpPr>
            <p:cNvPr id="220" name="Google Shape;220;p23"/>
            <p:cNvSpPr txBox="1"/>
            <p:nvPr/>
          </p:nvSpPr>
          <p:spPr>
            <a:xfrm>
              <a:off x="0" y="5910078"/>
              <a:ext cx="8398857" cy="29210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b="0" i="0" lang="en-US" sz="2899" u="none" cap="none" strike="noStrike">
                  <a:solidFill>
                    <a:srgbClr val="FFFFFF"/>
                  </a:solidFill>
                  <a:latin typeface="Open Sans"/>
                  <a:ea typeface="Open Sans"/>
                  <a:cs typeface="Open Sans"/>
                  <a:sym typeface="Open Sans"/>
                </a:rPr>
                <a:t>By targeting too closely the </a:t>
              </a:r>
              <a:r>
                <a:rPr b="1" i="0" lang="en-US" sz="2899" u="none" cap="none" strike="noStrike">
                  <a:solidFill>
                    <a:srgbClr val="FFFFFF"/>
                  </a:solidFill>
                  <a:latin typeface="Open Sans"/>
                  <a:ea typeface="Open Sans"/>
                  <a:cs typeface="Open Sans"/>
                  <a:sym typeface="Open Sans"/>
                </a:rPr>
                <a:t>outcomes</a:t>
              </a:r>
              <a:r>
                <a:rPr b="0" i="0" lang="en-US" sz="2899" u="none" cap="none" strike="noStrike">
                  <a:solidFill>
                    <a:srgbClr val="FFFFFF"/>
                  </a:solidFill>
                  <a:latin typeface="Open Sans"/>
                  <a:ea typeface="Open Sans"/>
                  <a:cs typeface="Open Sans"/>
                  <a:sym typeface="Open Sans"/>
                </a:rPr>
                <a:t> </a:t>
              </a:r>
              <a:r>
                <a:rPr b="1" i="0" lang="en-US" sz="2899" u="none" cap="none" strike="noStrike">
                  <a:solidFill>
                    <a:srgbClr val="FFFFFF"/>
                  </a:solidFill>
                  <a:latin typeface="Open Sans"/>
                  <a:ea typeface="Open Sans"/>
                  <a:cs typeface="Open Sans"/>
                  <a:sym typeface="Open Sans"/>
                </a:rPr>
                <a:t>or aesthetics</a:t>
              </a:r>
              <a:r>
                <a:rPr b="0" i="0" lang="en-US" sz="2899" u="none" cap="none" strike="noStrike">
                  <a:solidFill>
                    <a:srgbClr val="FFFFFF"/>
                  </a:solidFill>
                  <a:latin typeface="Open Sans"/>
                  <a:ea typeface="Open Sans"/>
                  <a:cs typeface="Open Sans"/>
                  <a:sym typeface="Open Sans"/>
                </a:rPr>
                <a:t> of abuse, platforms may miss the opportunity to target </a:t>
              </a:r>
              <a:r>
                <a:rPr b="1" i="0" lang="en-US" sz="2899" u="none" cap="none" strike="noStrike">
                  <a:solidFill>
                    <a:srgbClr val="FFFFFF"/>
                  </a:solidFill>
                  <a:latin typeface="Open Sans"/>
                  <a:ea typeface="Open Sans"/>
                  <a:cs typeface="Open Sans"/>
                  <a:sym typeface="Open Sans"/>
                </a:rPr>
                <a:t>incentives, objectives and goals</a:t>
              </a:r>
              <a:r>
                <a:rPr b="0" i="0" lang="en-US" sz="2899" u="none" cap="none" strike="noStrike">
                  <a:solidFill>
                    <a:srgbClr val="FFFFFF"/>
                  </a:solidFill>
                  <a:latin typeface="Open Sans"/>
                  <a:ea typeface="Open Sans"/>
                  <a:cs typeface="Open Sans"/>
                  <a:sym typeface="Open Sans"/>
                </a:rPr>
                <a:t>.</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24" name="Shape 224"/>
        <p:cNvGrpSpPr/>
        <p:nvPr/>
      </p:nvGrpSpPr>
      <p:grpSpPr>
        <a:xfrm>
          <a:off x="0" y="0"/>
          <a:ext cx="0" cy="0"/>
          <a:chOff x="0" y="0"/>
          <a:chExt cx="0" cy="0"/>
        </a:xfrm>
      </p:grpSpPr>
      <p:sp>
        <p:nvSpPr>
          <p:cNvPr id="225" name="Google Shape;225;p24"/>
          <p:cNvSpPr/>
          <p:nvPr/>
        </p:nvSpPr>
        <p:spPr>
          <a:xfrm>
            <a:off x="1422400" y="1028700"/>
            <a:ext cx="8115300" cy="8232234"/>
          </a:xfrm>
          <a:custGeom>
            <a:rect b="b" l="l" r="r" t="t"/>
            <a:pathLst>
              <a:path extrusionOk="0" h="8232234" w="8115300">
                <a:moveTo>
                  <a:pt x="0" y="0"/>
                </a:moveTo>
                <a:lnTo>
                  <a:pt x="8115300" y="0"/>
                </a:lnTo>
                <a:lnTo>
                  <a:pt x="8115300" y="8232234"/>
                </a:lnTo>
                <a:lnTo>
                  <a:pt x="0" y="8232234"/>
                </a:lnTo>
                <a:lnTo>
                  <a:pt x="0" y="0"/>
                </a:lnTo>
                <a:close/>
              </a:path>
            </a:pathLst>
          </a:custGeom>
          <a:blipFill rotWithShape="1">
            <a:blip r:embed="rId3">
              <a:alphaModFix/>
            </a:blip>
            <a:stretch>
              <a:fillRect b="0" l="0" r="-18663" t="0"/>
            </a:stretch>
          </a:blipFill>
          <a:ln>
            <a:noFill/>
          </a:ln>
        </p:spPr>
      </p:sp>
      <p:sp>
        <p:nvSpPr>
          <p:cNvPr id="226" name="Google Shape;226;p24"/>
          <p:cNvSpPr txBox="1"/>
          <p:nvPr/>
        </p:nvSpPr>
        <p:spPr>
          <a:xfrm>
            <a:off x="9839446" y="2485229"/>
            <a:ext cx="5105559"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Infinite Captcha</a:t>
            </a:r>
            <a:endParaRPr/>
          </a:p>
        </p:txBody>
      </p:sp>
      <p:sp>
        <p:nvSpPr>
          <p:cNvPr id="227" name="Google Shape;227;p24"/>
          <p:cNvSpPr txBox="1"/>
          <p:nvPr/>
        </p:nvSpPr>
        <p:spPr>
          <a:xfrm>
            <a:off x="9810373" y="3334224"/>
            <a:ext cx="6060123"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Banning VPN/ASNs</a:t>
            </a:r>
            <a:endParaRPr/>
          </a:p>
        </p:txBody>
      </p:sp>
      <p:sp>
        <p:nvSpPr>
          <p:cNvPr id="228" name="Google Shape;228;p24"/>
          <p:cNvSpPr txBox="1"/>
          <p:nvPr/>
        </p:nvSpPr>
        <p:spPr>
          <a:xfrm>
            <a:off x="9810373" y="1636234"/>
            <a:ext cx="7553484"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Improper Content Flags</a:t>
            </a:r>
            <a:endParaRPr/>
          </a:p>
        </p:txBody>
      </p:sp>
      <p:sp>
        <p:nvSpPr>
          <p:cNvPr id="229" name="Google Shape;229;p24"/>
          <p:cNvSpPr txBox="1"/>
          <p:nvPr/>
        </p:nvSpPr>
        <p:spPr>
          <a:xfrm>
            <a:off x="9787614" y="4180205"/>
            <a:ext cx="7522527"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Lockouts, Poor Support</a:t>
            </a:r>
            <a:endParaRPr/>
          </a:p>
        </p:txBody>
      </p:sp>
      <p:sp>
        <p:nvSpPr>
          <p:cNvPr id="230" name="Google Shape;230;p24"/>
          <p:cNvSpPr txBox="1"/>
          <p:nvPr/>
        </p:nvSpPr>
        <p:spPr>
          <a:xfrm>
            <a:off x="9787614" y="5029200"/>
            <a:ext cx="4357370"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3P App Death</a:t>
            </a:r>
            <a:endParaRPr/>
          </a:p>
        </p:txBody>
      </p:sp>
      <p:sp>
        <p:nvSpPr>
          <p:cNvPr id="231" name="Google Shape;231;p24"/>
          <p:cNvSpPr txBox="1"/>
          <p:nvPr/>
        </p:nvSpPr>
        <p:spPr>
          <a:xfrm>
            <a:off x="9787614" y="5878195"/>
            <a:ext cx="7865904"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Pay-to-Spam Rate Limits</a:t>
            </a:r>
            <a:endParaRPr/>
          </a:p>
        </p:txBody>
      </p:sp>
      <p:sp>
        <p:nvSpPr>
          <p:cNvPr id="232" name="Google Shape;232;p24"/>
          <p:cNvSpPr txBox="1"/>
          <p:nvPr/>
        </p:nvSpPr>
        <p:spPr>
          <a:xfrm>
            <a:off x="9839446" y="6727190"/>
            <a:ext cx="6291580"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Archaic Real Names</a:t>
            </a:r>
            <a:endParaRPr/>
          </a:p>
        </p:txBody>
      </p:sp>
      <p:sp>
        <p:nvSpPr>
          <p:cNvPr id="233" name="Google Shape;233;p24"/>
          <p:cNvSpPr txBox="1"/>
          <p:nvPr/>
        </p:nvSpPr>
        <p:spPr>
          <a:xfrm>
            <a:off x="9839446" y="933450"/>
            <a:ext cx="3425507"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Privacy Ick</a:t>
            </a:r>
            <a:endParaRPr/>
          </a:p>
        </p:txBody>
      </p:sp>
      <p:sp>
        <p:nvSpPr>
          <p:cNvPr id="234" name="Google Shape;234;p24"/>
          <p:cNvSpPr txBox="1"/>
          <p:nvPr/>
        </p:nvSpPr>
        <p:spPr>
          <a:xfrm>
            <a:off x="9810373" y="7576185"/>
            <a:ext cx="6198394"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Inconsistent Gating</a:t>
            </a:r>
            <a:endParaRPr/>
          </a:p>
        </p:txBody>
      </p:sp>
      <p:sp>
        <p:nvSpPr>
          <p:cNvPr id="235" name="Google Shape;235;p24"/>
          <p:cNvSpPr txBox="1"/>
          <p:nvPr/>
        </p:nvSpPr>
        <p:spPr>
          <a:xfrm>
            <a:off x="9810373" y="8425180"/>
            <a:ext cx="4816316"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SMS Shutdown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39" name="Shape 239"/>
        <p:cNvGrpSpPr/>
        <p:nvPr/>
      </p:nvGrpSpPr>
      <p:grpSpPr>
        <a:xfrm>
          <a:off x="0" y="0"/>
          <a:ext cx="0" cy="0"/>
          <a:chOff x="0" y="0"/>
          <a:chExt cx="0" cy="0"/>
        </a:xfrm>
      </p:grpSpPr>
      <p:sp>
        <p:nvSpPr>
          <p:cNvPr id="240" name="Google Shape;240;p25"/>
          <p:cNvSpPr txBox="1"/>
          <p:nvPr/>
        </p:nvSpPr>
        <p:spPr>
          <a:xfrm>
            <a:off x="1922744" y="1746296"/>
            <a:ext cx="14442513" cy="1219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8000" u="none" cap="none" strike="noStrike">
                <a:solidFill>
                  <a:srgbClr val="FFFFFF"/>
                </a:solidFill>
                <a:latin typeface="Arial"/>
                <a:ea typeface="Arial"/>
                <a:cs typeface="Arial"/>
                <a:sym typeface="Arial"/>
              </a:rPr>
              <a:t>Twin Relationships</a:t>
            </a:r>
            <a:endParaRPr/>
          </a:p>
        </p:txBody>
      </p:sp>
      <p:sp>
        <p:nvSpPr>
          <p:cNvPr id="241" name="Google Shape;241;p25"/>
          <p:cNvSpPr txBox="1"/>
          <p:nvPr/>
        </p:nvSpPr>
        <p:spPr>
          <a:xfrm>
            <a:off x="1028700" y="3618906"/>
            <a:ext cx="7009765"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Adversarial (Security)</a:t>
            </a:r>
            <a:endParaRPr/>
          </a:p>
        </p:txBody>
      </p:sp>
      <p:sp>
        <p:nvSpPr>
          <p:cNvPr id="242" name="Google Shape;242;p25"/>
          <p:cNvSpPr txBox="1"/>
          <p:nvPr/>
        </p:nvSpPr>
        <p:spPr>
          <a:xfrm>
            <a:off x="1074976" y="6651755"/>
            <a:ext cx="7209473"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Individualistic (Policy)</a:t>
            </a:r>
            <a:endParaRPr/>
          </a:p>
        </p:txBody>
      </p:sp>
      <p:sp>
        <p:nvSpPr>
          <p:cNvPr id="243" name="Google Shape;243;p25"/>
          <p:cNvSpPr txBox="1"/>
          <p:nvPr/>
        </p:nvSpPr>
        <p:spPr>
          <a:xfrm>
            <a:off x="12307297" y="5048250"/>
            <a:ext cx="3641566"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Mutualistic</a:t>
            </a:r>
            <a:endParaRPr/>
          </a:p>
        </p:txBody>
      </p:sp>
      <p:cxnSp>
        <p:nvCxnSpPr>
          <p:cNvPr id="244" name="Google Shape;244;p25"/>
          <p:cNvCxnSpPr/>
          <p:nvPr/>
        </p:nvCxnSpPr>
        <p:spPr>
          <a:xfrm>
            <a:off x="1028700" y="5539423"/>
            <a:ext cx="10971141" cy="14274"/>
          </a:xfrm>
          <a:prstGeom prst="straightConnector1">
            <a:avLst/>
          </a:prstGeom>
          <a:noFill/>
          <a:ln cap="flat" cmpd="sng" w="38100">
            <a:solidFill>
              <a:srgbClr val="FFFFFF"/>
            </a:solidFill>
            <a:prstDash val="solid"/>
            <a:round/>
            <a:headEnd len="sm" w="sm" type="none"/>
            <a:tailEnd len="med" w="med" type="stealth"/>
          </a:ln>
        </p:spPr>
      </p:cxnSp>
      <p:sp>
        <p:nvSpPr>
          <p:cNvPr id="245" name="Google Shape;245;p25"/>
          <p:cNvSpPr txBox="1"/>
          <p:nvPr/>
        </p:nvSpPr>
        <p:spPr>
          <a:xfrm>
            <a:off x="1028700" y="4563110"/>
            <a:ext cx="9148241" cy="580390"/>
          </a:xfrm>
          <a:prstGeom prst="rect">
            <a:avLst/>
          </a:prstGeom>
          <a:noFill/>
          <a:ln>
            <a:noFill/>
          </a:ln>
        </p:spPr>
        <p:txBody>
          <a:bodyPr anchorCtr="0" anchor="t" bIns="0" lIns="0" spcFirstLastPara="1" rIns="0" wrap="square" tIns="0">
            <a:spAutoFit/>
          </a:bodyPr>
          <a:lstStyle/>
          <a:p>
            <a:pPr indent="0" lvl="0" marL="0" marR="0" rtl="0" algn="just">
              <a:lnSpc>
                <a:spcPct val="140011"/>
              </a:lnSpc>
              <a:spcBef>
                <a:spcPts val="0"/>
              </a:spcBef>
              <a:spcAft>
                <a:spcPts val="0"/>
              </a:spcAft>
              <a:buNone/>
            </a:pPr>
            <a:r>
              <a:rPr b="0" i="0" lang="en-US" sz="3399" u="none" cap="none" strike="noStrike">
                <a:solidFill>
                  <a:srgbClr val="FFFFFF"/>
                </a:solidFill>
                <a:latin typeface="Arial"/>
                <a:ea typeface="Arial"/>
                <a:cs typeface="Arial"/>
                <a:sym typeface="Arial"/>
              </a:rPr>
              <a:t>Focus on iterative squashing of bad actors</a:t>
            </a:r>
            <a:endParaRPr/>
          </a:p>
        </p:txBody>
      </p:sp>
      <p:sp>
        <p:nvSpPr>
          <p:cNvPr id="246" name="Google Shape;246;p25"/>
          <p:cNvSpPr txBox="1"/>
          <p:nvPr/>
        </p:nvSpPr>
        <p:spPr>
          <a:xfrm>
            <a:off x="1028700" y="7596000"/>
            <a:ext cx="13862950"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0" i="0" lang="en-US" sz="3399" u="none" cap="none" strike="noStrike">
                <a:solidFill>
                  <a:srgbClr val="FFFFFF"/>
                </a:solidFill>
                <a:latin typeface="Arial"/>
                <a:ea typeface="Arial"/>
                <a:cs typeface="Arial"/>
                <a:sym typeface="Arial"/>
              </a:rPr>
              <a:t>Focus on preventing single resources from scaling abuse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54" name="Shape 254"/>
        <p:cNvGrpSpPr/>
        <p:nvPr/>
      </p:nvGrpSpPr>
      <p:grpSpPr>
        <a:xfrm>
          <a:off x="0" y="0"/>
          <a:ext cx="0" cy="0"/>
          <a:chOff x="0" y="0"/>
          <a:chExt cx="0" cy="0"/>
        </a:xfrm>
      </p:grpSpPr>
      <p:sp>
        <p:nvSpPr>
          <p:cNvPr id="255" name="Google Shape;255;p26"/>
          <p:cNvSpPr/>
          <p:nvPr/>
        </p:nvSpPr>
        <p:spPr>
          <a:xfrm>
            <a:off x="5214265" y="4296670"/>
            <a:ext cx="7859470" cy="4269557"/>
          </a:xfrm>
          <a:custGeom>
            <a:rect b="b" l="l" r="r" t="t"/>
            <a:pathLst>
              <a:path extrusionOk="0" h="4269557" w="7859470">
                <a:moveTo>
                  <a:pt x="0" y="0"/>
                </a:moveTo>
                <a:lnTo>
                  <a:pt x="7859470" y="0"/>
                </a:lnTo>
                <a:lnTo>
                  <a:pt x="7859470" y="4269556"/>
                </a:lnTo>
                <a:lnTo>
                  <a:pt x="0" y="4269556"/>
                </a:lnTo>
                <a:lnTo>
                  <a:pt x="0" y="0"/>
                </a:lnTo>
                <a:close/>
              </a:path>
            </a:pathLst>
          </a:custGeom>
          <a:blipFill rotWithShape="1">
            <a:blip r:embed="rId3">
              <a:alphaModFix/>
            </a:blip>
            <a:stretch>
              <a:fillRect b="0" l="0" r="0" t="0"/>
            </a:stretch>
          </a:blipFill>
          <a:ln>
            <a:noFill/>
          </a:ln>
        </p:spPr>
      </p:sp>
      <p:sp>
        <p:nvSpPr>
          <p:cNvPr id="256" name="Google Shape;256;p26"/>
          <p:cNvSpPr txBox="1"/>
          <p:nvPr/>
        </p:nvSpPr>
        <p:spPr>
          <a:xfrm>
            <a:off x="1922744" y="1746296"/>
            <a:ext cx="14442513" cy="1219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8000" u="none" cap="none" strike="noStrike">
                <a:solidFill>
                  <a:srgbClr val="FFFFFF"/>
                </a:solidFill>
                <a:latin typeface="Arial"/>
                <a:ea typeface="Arial"/>
                <a:cs typeface="Arial"/>
                <a:sym typeface="Arial"/>
              </a:rPr>
              <a:t>Capricious, Heartless, Lies</a:t>
            </a:r>
            <a:endParaRPr/>
          </a:p>
        </p:txBody>
      </p:sp>
      <p:sp>
        <p:nvSpPr>
          <p:cNvPr id="257" name="Google Shape;257;p26"/>
          <p:cNvSpPr txBox="1"/>
          <p:nvPr/>
        </p:nvSpPr>
        <p:spPr>
          <a:xfrm>
            <a:off x="4700191" y="2870246"/>
            <a:ext cx="8887619"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Scaled abuse is incentivized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65" name="Shape 265"/>
        <p:cNvGrpSpPr/>
        <p:nvPr/>
      </p:nvGrpSpPr>
      <p:grpSpPr>
        <a:xfrm>
          <a:off x="0" y="0"/>
          <a:ext cx="0" cy="0"/>
          <a:chOff x="0" y="0"/>
          <a:chExt cx="0" cy="0"/>
        </a:xfrm>
      </p:grpSpPr>
      <p:sp>
        <p:nvSpPr>
          <p:cNvPr id="266" name="Google Shape;266;p27"/>
          <p:cNvSpPr txBox="1"/>
          <p:nvPr/>
        </p:nvSpPr>
        <p:spPr>
          <a:xfrm>
            <a:off x="1922744" y="1746296"/>
            <a:ext cx="14442513" cy="1219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8000" u="none" cap="none" strike="noStrike">
                <a:solidFill>
                  <a:srgbClr val="FFFFFF"/>
                </a:solidFill>
                <a:latin typeface="Arial"/>
                <a:ea typeface="Arial"/>
                <a:cs typeface="Arial"/>
                <a:sym typeface="Arial"/>
              </a:rPr>
              <a:t>Propagating Endlessly</a:t>
            </a:r>
            <a:endParaRPr/>
          </a:p>
        </p:txBody>
      </p:sp>
      <p:sp>
        <p:nvSpPr>
          <p:cNvPr id="267" name="Google Shape;267;p27"/>
          <p:cNvSpPr txBox="1"/>
          <p:nvPr/>
        </p:nvSpPr>
        <p:spPr>
          <a:xfrm>
            <a:off x="4647168" y="2870246"/>
            <a:ext cx="8993664"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Scaling Prot Often Stumbles</a:t>
            </a:r>
            <a:endParaRPr/>
          </a:p>
        </p:txBody>
      </p:sp>
      <p:sp>
        <p:nvSpPr>
          <p:cNvPr id="268" name="Google Shape;268;p27"/>
          <p:cNvSpPr txBox="1"/>
          <p:nvPr/>
        </p:nvSpPr>
        <p:spPr>
          <a:xfrm>
            <a:off x="1028700" y="4637057"/>
            <a:ext cx="16665300" cy="272070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0" i="0" lang="en-US" sz="3399" u="sng" cap="none" strike="noStrike">
                <a:solidFill>
                  <a:schemeClr val="hlink"/>
                </a:solidFill>
                <a:latin typeface="Arial"/>
                <a:ea typeface="Arial"/>
                <a:cs typeface="Arial"/>
                <a:sym typeface="Arial"/>
                <a:hlinkClick r:id="rId3"/>
              </a:rPr>
              <a:t>Dan Luu’s “Disceconomies of Scale”</a:t>
            </a:r>
            <a:r>
              <a:rPr b="0" i="0" lang="en-US" sz="3399" u="none" cap="none" strike="noStrike">
                <a:solidFill>
                  <a:srgbClr val="FFFFFF"/>
                </a:solidFill>
                <a:latin typeface="Arial"/>
                <a:ea typeface="Arial"/>
                <a:cs typeface="Arial"/>
                <a:sym typeface="Arial"/>
              </a:rPr>
              <a:t> saliently points out that larger platforms do not typically have better protections and their efforts at scaling mitigations can be ineffective, confusing, and lack clarity as to “why” something happened by targeting too many pieces of data made “illegible”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76" name="Shape 276"/>
        <p:cNvGrpSpPr/>
        <p:nvPr/>
      </p:nvGrpSpPr>
      <p:grpSpPr>
        <a:xfrm>
          <a:off x="0" y="0"/>
          <a:ext cx="0" cy="0"/>
          <a:chOff x="0" y="0"/>
          <a:chExt cx="0" cy="0"/>
        </a:xfrm>
      </p:grpSpPr>
      <p:sp>
        <p:nvSpPr>
          <p:cNvPr id="277" name="Google Shape;277;p28"/>
          <p:cNvSpPr txBox="1"/>
          <p:nvPr/>
        </p:nvSpPr>
        <p:spPr>
          <a:xfrm>
            <a:off x="1922744" y="1746296"/>
            <a:ext cx="14442513" cy="1219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8000" u="none" cap="none" strike="noStrike">
                <a:solidFill>
                  <a:srgbClr val="FFFFFF"/>
                </a:solidFill>
                <a:latin typeface="Arial"/>
                <a:ea typeface="Arial"/>
                <a:cs typeface="Arial"/>
                <a:sym typeface="Arial"/>
              </a:rPr>
              <a:t>(Accounts) Can be Nothing </a:t>
            </a:r>
            <a:endParaRPr/>
          </a:p>
        </p:txBody>
      </p:sp>
      <p:sp>
        <p:nvSpPr>
          <p:cNvPr id="278" name="Google Shape;278;p28"/>
          <p:cNvSpPr txBox="1"/>
          <p:nvPr/>
        </p:nvSpPr>
        <p:spPr>
          <a:xfrm>
            <a:off x="4310301" y="2870246"/>
            <a:ext cx="9667399"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Misfocus too late in the funnel</a:t>
            </a:r>
            <a:endParaRPr/>
          </a:p>
        </p:txBody>
      </p:sp>
      <p:sp>
        <p:nvSpPr>
          <p:cNvPr id="279" name="Google Shape;279;p28"/>
          <p:cNvSpPr txBox="1"/>
          <p:nvPr/>
        </p:nvSpPr>
        <p:spPr>
          <a:xfrm>
            <a:off x="1922744" y="4753902"/>
            <a:ext cx="14318100" cy="491820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0" i="0" lang="en-US" sz="3399" u="none" cap="none" strike="noStrike">
                <a:solidFill>
                  <a:srgbClr val="FFFFFF"/>
                </a:solidFill>
                <a:latin typeface="Arial"/>
                <a:ea typeface="Arial"/>
                <a:cs typeface="Arial"/>
                <a:sym typeface="Arial"/>
              </a:rPr>
              <a:t>Accounts and Content on platforms can be similar to a single piece of malware or version of a malware family. It’s important to catch as early as possible, as narrowly and completely as possible. </a:t>
            </a:r>
            <a:endParaRPr/>
          </a:p>
          <a:p>
            <a:pPr indent="0" lvl="0" marL="0" marR="0" rtl="0" algn="l">
              <a:lnSpc>
                <a:spcPct val="140011"/>
              </a:lnSpc>
              <a:spcBef>
                <a:spcPts val="0"/>
              </a:spcBef>
              <a:spcAft>
                <a:spcPts val="0"/>
              </a:spcAft>
              <a:buNone/>
            </a:pPr>
            <a:r>
              <a:t/>
            </a:r>
            <a:endParaRPr b="0" i="0" sz="3399" u="none" cap="none" strike="noStrike">
              <a:solidFill>
                <a:srgbClr val="FFFFFF"/>
              </a:solidFill>
              <a:latin typeface="Arial"/>
              <a:ea typeface="Arial"/>
              <a:cs typeface="Arial"/>
              <a:sym typeface="Arial"/>
            </a:endParaRPr>
          </a:p>
          <a:p>
            <a:pPr indent="0" lvl="0" marL="0" marR="0" rtl="0" algn="ctr">
              <a:lnSpc>
                <a:spcPct val="140011"/>
              </a:lnSpc>
              <a:spcBef>
                <a:spcPts val="0"/>
              </a:spcBef>
              <a:spcAft>
                <a:spcPts val="0"/>
              </a:spcAft>
              <a:buNone/>
            </a:pPr>
            <a:r>
              <a:rPr b="0" i="0" lang="en-US" sz="3399" u="none" cap="none" strike="noStrike">
                <a:solidFill>
                  <a:srgbClr val="FFFFFF"/>
                </a:solidFill>
                <a:latin typeface="Arial"/>
                <a:ea typeface="Arial"/>
                <a:cs typeface="Arial"/>
                <a:sym typeface="Arial"/>
              </a:rPr>
              <a:t>Often necessary to remediate, but actioning them quickly will not disincentivize them from innovating if you do not understand what they want, why they succeed, or what the vulnerability is.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87" name="Shape 287"/>
        <p:cNvGrpSpPr/>
        <p:nvPr/>
      </p:nvGrpSpPr>
      <p:grpSpPr>
        <a:xfrm>
          <a:off x="0" y="0"/>
          <a:ext cx="0" cy="0"/>
          <a:chOff x="0" y="0"/>
          <a:chExt cx="0" cy="0"/>
        </a:xfrm>
      </p:grpSpPr>
      <p:grpSp>
        <p:nvGrpSpPr>
          <p:cNvPr id="288" name="Google Shape;288;p29"/>
          <p:cNvGrpSpPr/>
          <p:nvPr/>
        </p:nvGrpSpPr>
        <p:grpSpPr>
          <a:xfrm>
            <a:off x="10638405" y="1722264"/>
            <a:ext cx="6059285" cy="2951819"/>
            <a:chOff x="0" y="-9525"/>
            <a:chExt cx="8079046" cy="3935759"/>
          </a:xfrm>
        </p:grpSpPr>
        <p:sp>
          <p:nvSpPr>
            <p:cNvPr id="289" name="Google Shape;289;p29"/>
            <p:cNvSpPr txBox="1"/>
            <p:nvPr/>
          </p:nvSpPr>
          <p:spPr>
            <a:xfrm>
              <a:off x="0" y="-9525"/>
              <a:ext cx="8079046" cy="22701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5600" u="none" cap="none" strike="noStrike">
                  <a:solidFill>
                    <a:srgbClr val="FFFFFF"/>
                  </a:solidFill>
                  <a:latin typeface="Arial"/>
                  <a:ea typeface="Arial"/>
                  <a:cs typeface="Arial"/>
                  <a:sym typeface="Arial"/>
                </a:rPr>
                <a:t>Oh, The Sound of Waves</a:t>
              </a:r>
              <a:endParaRPr/>
            </a:p>
          </p:txBody>
        </p:sp>
        <p:sp>
          <p:nvSpPr>
            <p:cNvPr id="290" name="Google Shape;290;p29"/>
            <p:cNvSpPr txBox="1"/>
            <p:nvPr/>
          </p:nvSpPr>
          <p:spPr>
            <a:xfrm>
              <a:off x="0" y="2627659"/>
              <a:ext cx="8079046" cy="129857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3000" u="none" cap="none" strike="noStrike">
                  <a:solidFill>
                    <a:srgbClr val="FFFFFF"/>
                  </a:solidFill>
                  <a:latin typeface="Arial"/>
                  <a:ea typeface="Arial"/>
                  <a:cs typeface="Arial"/>
                  <a:sym typeface="Arial"/>
                </a:rPr>
                <a:t>Platform abuse ripples to others to further scale, enter obscurity</a:t>
              </a:r>
              <a:endParaRPr/>
            </a:p>
          </p:txBody>
        </p:sp>
      </p:grpSp>
      <p:grpSp>
        <p:nvGrpSpPr>
          <p:cNvPr id="291" name="Google Shape;291;p29"/>
          <p:cNvGrpSpPr/>
          <p:nvPr/>
        </p:nvGrpSpPr>
        <p:grpSpPr>
          <a:xfrm>
            <a:off x="10638405" y="5559623"/>
            <a:ext cx="6059285" cy="4191290"/>
            <a:chOff x="0" y="-28575"/>
            <a:chExt cx="8079046" cy="5588387"/>
          </a:xfrm>
        </p:grpSpPr>
        <p:sp>
          <p:nvSpPr>
            <p:cNvPr id="292" name="Google Shape;292;p29"/>
            <p:cNvSpPr txBox="1"/>
            <p:nvPr/>
          </p:nvSpPr>
          <p:spPr>
            <a:xfrm>
              <a:off x="0" y="5008123"/>
              <a:ext cx="8079046" cy="551689"/>
            </a:xfrm>
            <a:prstGeom prst="rect">
              <a:avLst/>
            </a:prstGeom>
            <a:noFill/>
            <a:ln>
              <a:noFill/>
            </a:ln>
          </p:spPr>
          <p:txBody>
            <a:bodyPr anchorCtr="0" anchor="t" bIns="0" lIns="0" spcFirstLastPara="1" rIns="0" wrap="square" tIns="0">
              <a:spAutoFit/>
            </a:bodyPr>
            <a:lstStyle/>
            <a:p>
              <a:pPr indent="0" lvl="0" marL="0" marR="0" rtl="0" algn="l">
                <a:lnSpc>
                  <a:spcPct val="2051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93" name="Google Shape;293;p29"/>
            <p:cNvSpPr txBox="1"/>
            <p:nvPr/>
          </p:nvSpPr>
          <p:spPr>
            <a:xfrm>
              <a:off x="0" y="-28575"/>
              <a:ext cx="8079046" cy="4556379"/>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None/>
              </a:pPr>
              <a:r>
                <a:rPr b="0" i="0" lang="en-US" sz="2609" u="none" cap="none" strike="noStrike">
                  <a:solidFill>
                    <a:srgbClr val="FFFFFF"/>
                  </a:solidFill>
                  <a:latin typeface="Arial"/>
                  <a:ea typeface="Arial"/>
                  <a:cs typeface="Arial"/>
                  <a:sym typeface="Arial"/>
                </a:rPr>
                <a:t>Email Addresses, Domain Registration, Purchase Endpoints, Data Breaches, Botnets, Account Takeovers, File/Image Storage, CDN,  Server Time, Free Trials, App Store Listings, Ad Networks, Support, Reviews, Search Engines, Doxxing, Scraping</a:t>
              </a:r>
              <a:endParaRPr/>
            </a:p>
          </p:txBody>
        </p:sp>
      </p:grpSp>
      <p:pic>
        <p:nvPicPr>
          <p:cNvPr id="294" name="Google Shape;294;p29"/>
          <p:cNvPicPr preferRelativeResize="0"/>
          <p:nvPr/>
        </p:nvPicPr>
        <p:blipFill rotWithShape="1">
          <a:blip r:embed="rId3">
            <a:alphaModFix/>
          </a:blip>
          <a:srcRect b="0" l="15551" r="15551" t="0"/>
          <a:stretch/>
        </p:blipFill>
        <p:spPr>
          <a:xfrm>
            <a:off x="0" y="0"/>
            <a:ext cx="9144000" cy="10287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98" name="Shape 298"/>
        <p:cNvGrpSpPr/>
        <p:nvPr/>
      </p:nvGrpSpPr>
      <p:grpSpPr>
        <a:xfrm>
          <a:off x="0" y="0"/>
          <a:ext cx="0" cy="0"/>
          <a:chOff x="0" y="0"/>
          <a:chExt cx="0" cy="0"/>
        </a:xfrm>
      </p:grpSpPr>
      <p:sp>
        <p:nvSpPr>
          <p:cNvPr id="299" name="Google Shape;299;p30"/>
          <p:cNvSpPr txBox="1"/>
          <p:nvPr/>
        </p:nvSpPr>
        <p:spPr>
          <a:xfrm>
            <a:off x="2078871" y="5014400"/>
            <a:ext cx="6378238" cy="1364615"/>
          </a:xfrm>
          <a:prstGeom prst="rect">
            <a:avLst/>
          </a:prstGeom>
          <a:noFill/>
          <a:ln>
            <a:noFill/>
          </a:ln>
        </p:spPr>
        <p:txBody>
          <a:bodyPr anchorCtr="0" anchor="t" bIns="0" lIns="0" spcFirstLastPara="1" rIns="0" wrap="square" tIns="0">
            <a:spAutoFit/>
          </a:bodyPr>
          <a:lstStyle/>
          <a:p>
            <a:pPr indent="0" lvl="0" marL="0" marR="0" rtl="0" algn="ctr">
              <a:lnSpc>
                <a:spcPct val="130010"/>
              </a:lnSpc>
              <a:spcBef>
                <a:spcPts val="0"/>
              </a:spcBef>
              <a:spcAft>
                <a:spcPts val="0"/>
              </a:spcAft>
              <a:buNone/>
            </a:pPr>
            <a:r>
              <a:rPr b="0" i="0" lang="en-US" sz="2799" u="none" cap="none" strike="noStrike">
                <a:solidFill>
                  <a:srgbClr val="FFFFFF"/>
                </a:solidFill>
                <a:latin typeface="Arial"/>
                <a:ea typeface="Arial"/>
                <a:cs typeface="Arial"/>
                <a:sym typeface="Arial"/>
              </a:rPr>
              <a:t>Security knows that there is deep value in sharing malware and bad actor activity</a:t>
            </a:r>
            <a:endParaRPr/>
          </a:p>
        </p:txBody>
      </p:sp>
      <p:sp>
        <p:nvSpPr>
          <p:cNvPr id="300" name="Google Shape;300;p30"/>
          <p:cNvSpPr txBox="1"/>
          <p:nvPr/>
        </p:nvSpPr>
        <p:spPr>
          <a:xfrm>
            <a:off x="2078871" y="7245449"/>
            <a:ext cx="6378238" cy="1253427"/>
          </a:xfrm>
          <a:prstGeom prst="rect">
            <a:avLst/>
          </a:prstGeom>
          <a:noFill/>
          <a:ln>
            <a:noFill/>
          </a:ln>
        </p:spPr>
        <p:txBody>
          <a:bodyPr anchorCtr="0" anchor="t" bIns="0" lIns="0" spcFirstLastPara="1" rIns="0" wrap="square" tIns="0">
            <a:spAutoFit/>
          </a:bodyPr>
          <a:lstStyle/>
          <a:p>
            <a:pPr indent="0" lvl="0" marL="0" marR="0" rtl="0" algn="ctr">
              <a:lnSpc>
                <a:spcPct val="130031"/>
              </a:lnSpc>
              <a:spcBef>
                <a:spcPts val="0"/>
              </a:spcBef>
              <a:spcAft>
                <a:spcPts val="0"/>
              </a:spcAft>
              <a:buNone/>
            </a:pPr>
            <a:r>
              <a:rPr b="0" i="0" lang="en-US" sz="2554" u="none" cap="none" strike="noStrike">
                <a:solidFill>
                  <a:srgbClr val="FFFFFF"/>
                </a:solidFill>
                <a:latin typeface="Arial"/>
                <a:ea typeface="Arial"/>
                <a:cs typeface="Arial"/>
                <a:sym typeface="Arial"/>
              </a:rPr>
              <a:t>Large platforms often have context  that grows obscure as they grow on exactly how effective some mitigations are</a:t>
            </a:r>
            <a:endParaRPr/>
          </a:p>
        </p:txBody>
      </p:sp>
      <p:sp>
        <p:nvSpPr>
          <p:cNvPr id="301" name="Google Shape;301;p30"/>
          <p:cNvSpPr txBox="1"/>
          <p:nvPr/>
        </p:nvSpPr>
        <p:spPr>
          <a:xfrm>
            <a:off x="9830892" y="5014400"/>
            <a:ext cx="6378238" cy="1364615"/>
          </a:xfrm>
          <a:prstGeom prst="rect">
            <a:avLst/>
          </a:prstGeom>
          <a:noFill/>
          <a:ln>
            <a:noFill/>
          </a:ln>
        </p:spPr>
        <p:txBody>
          <a:bodyPr anchorCtr="0" anchor="t" bIns="0" lIns="0" spcFirstLastPara="1" rIns="0" wrap="square" tIns="0">
            <a:spAutoFit/>
          </a:bodyPr>
          <a:lstStyle/>
          <a:p>
            <a:pPr indent="0" lvl="0" marL="0" marR="0" rtl="0" algn="ctr">
              <a:lnSpc>
                <a:spcPct val="130010"/>
              </a:lnSpc>
              <a:spcBef>
                <a:spcPts val="0"/>
              </a:spcBef>
              <a:spcAft>
                <a:spcPts val="0"/>
              </a:spcAft>
              <a:buNone/>
            </a:pPr>
            <a:r>
              <a:rPr b="0" i="0" lang="en-US" sz="2799" u="none" cap="none" strike="noStrike">
                <a:solidFill>
                  <a:srgbClr val="FFFFFF"/>
                </a:solidFill>
                <a:latin typeface="Arial"/>
                <a:ea typeface="Arial"/>
                <a:cs typeface="Arial"/>
                <a:sym typeface="Arial"/>
              </a:rPr>
              <a:t>Small platforms have outsized relief from spam due to clever, interesting designs</a:t>
            </a:r>
            <a:endParaRPr/>
          </a:p>
        </p:txBody>
      </p:sp>
      <p:sp>
        <p:nvSpPr>
          <p:cNvPr id="302" name="Google Shape;302;p30"/>
          <p:cNvSpPr txBox="1"/>
          <p:nvPr/>
        </p:nvSpPr>
        <p:spPr>
          <a:xfrm>
            <a:off x="9830892" y="7245449"/>
            <a:ext cx="6378238" cy="1364615"/>
          </a:xfrm>
          <a:prstGeom prst="rect">
            <a:avLst/>
          </a:prstGeom>
          <a:noFill/>
          <a:ln>
            <a:noFill/>
          </a:ln>
        </p:spPr>
        <p:txBody>
          <a:bodyPr anchorCtr="0" anchor="t" bIns="0" lIns="0" spcFirstLastPara="1" rIns="0" wrap="square" tIns="0">
            <a:spAutoFit/>
          </a:bodyPr>
          <a:lstStyle/>
          <a:p>
            <a:pPr indent="0" lvl="0" marL="0" marR="0" rtl="0" algn="ctr">
              <a:lnSpc>
                <a:spcPct val="130010"/>
              </a:lnSpc>
              <a:spcBef>
                <a:spcPts val="0"/>
              </a:spcBef>
              <a:spcAft>
                <a:spcPts val="0"/>
              </a:spcAft>
              <a:buNone/>
            </a:pPr>
            <a:r>
              <a:rPr b="0" i="0" lang="en-US" sz="2799" u="none" cap="none" strike="noStrike">
                <a:solidFill>
                  <a:srgbClr val="FFFFFF"/>
                </a:solidFill>
                <a:latin typeface="Arial"/>
                <a:ea typeface="Arial"/>
                <a:cs typeface="Arial"/>
                <a:sym typeface="Arial"/>
              </a:rPr>
              <a:t>Independent researchers often cannot submit to bug bounties for non-exploit vulns</a:t>
            </a:r>
            <a:endParaRPr/>
          </a:p>
        </p:txBody>
      </p:sp>
      <p:grpSp>
        <p:nvGrpSpPr>
          <p:cNvPr id="303" name="Google Shape;303;p30"/>
          <p:cNvGrpSpPr/>
          <p:nvPr/>
        </p:nvGrpSpPr>
        <p:grpSpPr>
          <a:xfrm>
            <a:off x="1798373" y="1348485"/>
            <a:ext cx="14691254" cy="1716800"/>
            <a:chOff x="0" y="0"/>
            <a:chExt cx="19588339" cy="2289066"/>
          </a:xfrm>
        </p:grpSpPr>
        <p:sp>
          <p:nvSpPr>
            <p:cNvPr id="304" name="Google Shape;304;p30"/>
            <p:cNvSpPr txBox="1"/>
            <p:nvPr/>
          </p:nvSpPr>
          <p:spPr>
            <a:xfrm>
              <a:off x="0" y="0"/>
              <a:ext cx="19588339" cy="1295400"/>
            </a:xfrm>
            <a:prstGeom prst="rect">
              <a:avLst/>
            </a:prstGeom>
            <a:noFill/>
            <a:ln>
              <a:noFill/>
            </a:ln>
          </p:spPr>
          <p:txBody>
            <a:bodyPr anchorCtr="0" anchor="t" bIns="0" lIns="0" spcFirstLastPara="1" rIns="0" wrap="square" tIns="0">
              <a:spAutoFit/>
            </a:bodyPr>
            <a:lstStyle/>
            <a:p>
              <a:pPr indent="0" lvl="0" marL="0" marR="0" rtl="0" algn="ctr">
                <a:lnSpc>
                  <a:spcPct val="120003"/>
                </a:lnSpc>
                <a:spcBef>
                  <a:spcPts val="0"/>
                </a:spcBef>
                <a:spcAft>
                  <a:spcPts val="0"/>
                </a:spcAft>
                <a:buNone/>
              </a:pPr>
              <a:r>
                <a:rPr b="1" i="0" lang="en-US" sz="6399" u="none" cap="none" strike="noStrike">
                  <a:solidFill>
                    <a:srgbClr val="FFFFFF"/>
                  </a:solidFill>
                  <a:latin typeface="Arial"/>
                  <a:ea typeface="Arial"/>
                  <a:cs typeface="Arial"/>
                  <a:sym typeface="Arial"/>
                </a:rPr>
                <a:t>Even Light Casts Shadows</a:t>
              </a:r>
              <a:endParaRPr/>
            </a:p>
          </p:txBody>
        </p:sp>
        <p:sp>
          <p:nvSpPr>
            <p:cNvPr id="305" name="Google Shape;305;p30"/>
            <p:cNvSpPr txBox="1"/>
            <p:nvPr/>
          </p:nvSpPr>
          <p:spPr>
            <a:xfrm>
              <a:off x="0" y="1384826"/>
              <a:ext cx="19588339" cy="904240"/>
            </a:xfrm>
            <a:prstGeom prst="rect">
              <a:avLst/>
            </a:prstGeom>
            <a:noFill/>
            <a:ln>
              <a:noFill/>
            </a:ln>
          </p:spPr>
          <p:txBody>
            <a:bodyPr anchorCtr="0" anchor="t" bIns="0" lIns="0" spcFirstLastPara="1" rIns="0" wrap="square" tIns="0">
              <a:spAutoFit/>
            </a:bodyPr>
            <a:lstStyle/>
            <a:p>
              <a:pPr indent="0" lvl="0" marL="0" marR="0" rtl="0" algn="ctr">
                <a:lnSpc>
                  <a:spcPct val="150012"/>
                </a:lnSpc>
                <a:spcBef>
                  <a:spcPts val="0"/>
                </a:spcBef>
                <a:spcAft>
                  <a:spcPts val="0"/>
                </a:spcAft>
                <a:buNone/>
              </a:pPr>
              <a:r>
                <a:rPr b="1" i="0" lang="en-US" sz="3949" u="none" cap="none" strike="noStrike">
                  <a:solidFill>
                    <a:srgbClr val="FFFFFF"/>
                  </a:solidFill>
                  <a:latin typeface="Arial"/>
                  <a:ea typeface="Arial"/>
                  <a:cs typeface="Arial"/>
                  <a:sym typeface="Arial"/>
                </a:rPr>
                <a:t>Platform failures should teach others starting out</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09" name="Shape 309"/>
        <p:cNvGrpSpPr/>
        <p:nvPr/>
      </p:nvGrpSpPr>
      <p:grpSpPr>
        <a:xfrm>
          <a:off x="0" y="0"/>
          <a:ext cx="0" cy="0"/>
          <a:chOff x="0" y="0"/>
          <a:chExt cx="0" cy="0"/>
        </a:xfrm>
      </p:grpSpPr>
      <p:sp>
        <p:nvSpPr>
          <p:cNvPr id="310" name="Google Shape;310;p31"/>
          <p:cNvSpPr/>
          <p:nvPr/>
        </p:nvSpPr>
        <p:spPr>
          <a:xfrm>
            <a:off x="9327835" y="1918945"/>
            <a:ext cx="7000610" cy="1345357"/>
          </a:xfrm>
          <a:custGeom>
            <a:rect b="b" l="l" r="r" t="t"/>
            <a:pathLst>
              <a:path extrusionOk="0" h="1041641" w="5420212">
                <a:moveTo>
                  <a:pt x="5295752" y="1041640"/>
                </a:moveTo>
                <a:lnTo>
                  <a:pt x="124460" y="1041640"/>
                </a:lnTo>
                <a:cubicBezTo>
                  <a:pt x="55880" y="1041640"/>
                  <a:pt x="0" y="985761"/>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txBox="1"/>
          <p:nvPr/>
        </p:nvSpPr>
        <p:spPr>
          <a:xfrm>
            <a:off x="9795179" y="2290633"/>
            <a:ext cx="5976140" cy="57340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i="0" lang="en-US" sz="3600" u="none" cap="none" strike="noStrike">
                <a:solidFill>
                  <a:srgbClr val="000000"/>
                </a:solidFill>
                <a:latin typeface="Open Sans"/>
                <a:ea typeface="Open Sans"/>
                <a:cs typeface="Open Sans"/>
                <a:sym typeface="Open Sans"/>
              </a:rPr>
              <a:t>Compliance (GDPR/DSA...)</a:t>
            </a:r>
            <a:endParaRPr/>
          </a:p>
        </p:txBody>
      </p:sp>
      <p:sp>
        <p:nvSpPr>
          <p:cNvPr id="312" name="Google Shape;312;p31"/>
          <p:cNvSpPr/>
          <p:nvPr/>
        </p:nvSpPr>
        <p:spPr>
          <a:xfrm>
            <a:off x="9327835" y="3664714"/>
            <a:ext cx="7000610" cy="1345357"/>
          </a:xfrm>
          <a:custGeom>
            <a:rect b="b" l="l" r="r" t="t"/>
            <a:pathLst>
              <a:path extrusionOk="0" h="1041641" w="5420212">
                <a:moveTo>
                  <a:pt x="5295752" y="1041640"/>
                </a:moveTo>
                <a:lnTo>
                  <a:pt x="124460" y="1041640"/>
                </a:lnTo>
                <a:cubicBezTo>
                  <a:pt x="55880" y="1041640"/>
                  <a:pt x="0" y="985761"/>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txBox="1"/>
          <p:nvPr/>
        </p:nvSpPr>
        <p:spPr>
          <a:xfrm>
            <a:off x="9795179" y="4036402"/>
            <a:ext cx="5976140" cy="57340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i="0" lang="en-US" sz="3600" u="none" cap="none" strike="noStrike">
                <a:solidFill>
                  <a:srgbClr val="000000"/>
                </a:solidFill>
                <a:latin typeface="Open Sans"/>
                <a:ea typeface="Open Sans"/>
                <a:cs typeface="Open Sans"/>
                <a:sym typeface="Open Sans"/>
              </a:rPr>
              <a:t>Safety by Design/Default</a:t>
            </a:r>
            <a:endParaRPr/>
          </a:p>
        </p:txBody>
      </p:sp>
      <p:sp>
        <p:nvSpPr>
          <p:cNvPr id="314" name="Google Shape;314;p31"/>
          <p:cNvSpPr/>
          <p:nvPr/>
        </p:nvSpPr>
        <p:spPr>
          <a:xfrm>
            <a:off x="9327835" y="5410483"/>
            <a:ext cx="7000610" cy="1345357"/>
          </a:xfrm>
          <a:custGeom>
            <a:rect b="b" l="l" r="r" t="t"/>
            <a:pathLst>
              <a:path extrusionOk="0" h="1041641" w="5420212">
                <a:moveTo>
                  <a:pt x="5295752" y="1041640"/>
                </a:moveTo>
                <a:lnTo>
                  <a:pt x="124460" y="1041640"/>
                </a:lnTo>
                <a:cubicBezTo>
                  <a:pt x="55880" y="1041640"/>
                  <a:pt x="0" y="985761"/>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txBox="1"/>
          <p:nvPr/>
        </p:nvSpPr>
        <p:spPr>
          <a:xfrm>
            <a:off x="9795179" y="5782171"/>
            <a:ext cx="5976140" cy="57340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i="0" lang="en-US" sz="3600" u="none" cap="none" strike="noStrike">
                <a:solidFill>
                  <a:srgbClr val="000000"/>
                </a:solidFill>
                <a:latin typeface="Open Sans"/>
                <a:ea typeface="Open Sans"/>
                <a:cs typeface="Open Sans"/>
                <a:sym typeface="Open Sans"/>
              </a:rPr>
              <a:t>Risk Assessments</a:t>
            </a:r>
            <a:endParaRPr/>
          </a:p>
        </p:txBody>
      </p:sp>
      <p:sp>
        <p:nvSpPr>
          <p:cNvPr id="316" name="Google Shape;316;p31"/>
          <p:cNvSpPr/>
          <p:nvPr/>
        </p:nvSpPr>
        <p:spPr>
          <a:xfrm>
            <a:off x="9327835" y="7156252"/>
            <a:ext cx="7000610" cy="1345357"/>
          </a:xfrm>
          <a:custGeom>
            <a:rect b="b" l="l" r="r" t="t"/>
            <a:pathLst>
              <a:path extrusionOk="0" h="1041641" w="5420212">
                <a:moveTo>
                  <a:pt x="5295752" y="1041640"/>
                </a:moveTo>
                <a:lnTo>
                  <a:pt x="124460" y="1041640"/>
                </a:lnTo>
                <a:cubicBezTo>
                  <a:pt x="55880" y="1041640"/>
                  <a:pt x="0" y="985761"/>
                  <a:pt x="0" y="917180"/>
                </a:cubicBezTo>
                <a:lnTo>
                  <a:pt x="0" y="124460"/>
                </a:lnTo>
                <a:cubicBezTo>
                  <a:pt x="0" y="55880"/>
                  <a:pt x="55880" y="0"/>
                  <a:pt x="124460" y="0"/>
                </a:cubicBezTo>
                <a:lnTo>
                  <a:pt x="5295752" y="0"/>
                </a:lnTo>
                <a:cubicBezTo>
                  <a:pt x="5364332" y="0"/>
                  <a:pt x="5420212" y="55880"/>
                  <a:pt x="5420212" y="124460"/>
                </a:cubicBezTo>
                <a:lnTo>
                  <a:pt x="5420212" y="917181"/>
                </a:lnTo>
                <a:cubicBezTo>
                  <a:pt x="5420212" y="985761"/>
                  <a:pt x="5364332" y="1041641"/>
                  <a:pt x="5295752" y="104164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txBox="1"/>
          <p:nvPr/>
        </p:nvSpPr>
        <p:spPr>
          <a:xfrm>
            <a:off x="9795179" y="7527941"/>
            <a:ext cx="5976140" cy="57340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i="0" lang="en-US" sz="3600" u="none" cap="none" strike="noStrike">
                <a:solidFill>
                  <a:srgbClr val="000000"/>
                </a:solidFill>
                <a:latin typeface="Open Sans"/>
                <a:ea typeface="Open Sans"/>
                <a:cs typeface="Open Sans"/>
                <a:sym typeface="Open Sans"/>
              </a:rPr>
              <a:t>Internal Policies</a:t>
            </a:r>
            <a:endParaRPr/>
          </a:p>
        </p:txBody>
      </p:sp>
      <p:sp>
        <p:nvSpPr>
          <p:cNvPr id="318" name="Google Shape;318;p31"/>
          <p:cNvSpPr txBox="1"/>
          <p:nvPr/>
        </p:nvSpPr>
        <p:spPr>
          <a:xfrm>
            <a:off x="1959555" y="1785391"/>
            <a:ext cx="6687186" cy="6096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8000" u="none" cap="none" strike="noStrike">
                <a:solidFill>
                  <a:srgbClr val="FFFFFF"/>
                </a:solidFill>
                <a:latin typeface="Open Sans"/>
                <a:ea typeface="Open Sans"/>
                <a:cs typeface="Open Sans"/>
                <a:sym typeface="Open Sans"/>
              </a:rPr>
              <a:t>OK, </a:t>
            </a:r>
            <a:endParaRPr/>
          </a:p>
          <a:p>
            <a:pPr indent="0" lvl="0" marL="0" marR="0" rtl="0" algn="l">
              <a:lnSpc>
                <a:spcPct val="120000"/>
              </a:lnSpc>
              <a:spcBef>
                <a:spcPts val="0"/>
              </a:spcBef>
              <a:spcAft>
                <a:spcPts val="0"/>
              </a:spcAft>
              <a:buNone/>
            </a:pPr>
            <a:r>
              <a:rPr b="1" i="0" lang="en-US" sz="8000" u="none" cap="none" strike="noStrike">
                <a:solidFill>
                  <a:srgbClr val="FFFFFF"/>
                </a:solidFill>
                <a:latin typeface="Open Sans"/>
                <a:ea typeface="Open Sans"/>
                <a:cs typeface="Open Sans"/>
                <a:sym typeface="Open Sans"/>
              </a:rPr>
              <a:t>Don’t We Have Frameworks at Home?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105" name="Shape 105"/>
        <p:cNvGrpSpPr/>
        <p:nvPr/>
      </p:nvGrpSpPr>
      <p:grpSpPr>
        <a:xfrm>
          <a:off x="0" y="0"/>
          <a:ext cx="0" cy="0"/>
          <a:chOff x="0" y="0"/>
          <a:chExt cx="0" cy="0"/>
        </a:xfrm>
      </p:grpSpPr>
      <p:sp>
        <p:nvSpPr>
          <p:cNvPr id="106" name="Google Shape;106;p14"/>
          <p:cNvSpPr/>
          <p:nvPr/>
        </p:nvSpPr>
        <p:spPr>
          <a:xfrm>
            <a:off x="10036391" y="1783718"/>
            <a:ext cx="6719564" cy="6719564"/>
          </a:xfrm>
          <a:custGeom>
            <a:rect b="b" l="l" r="r" t="t"/>
            <a:pathLst>
              <a:path extrusionOk="0" h="6719564" w="6719564">
                <a:moveTo>
                  <a:pt x="0" y="0"/>
                </a:moveTo>
                <a:lnTo>
                  <a:pt x="6719564" y="0"/>
                </a:lnTo>
                <a:lnTo>
                  <a:pt x="6719564" y="6719564"/>
                </a:lnTo>
                <a:lnTo>
                  <a:pt x="0" y="6719564"/>
                </a:lnTo>
                <a:lnTo>
                  <a:pt x="0" y="0"/>
                </a:lnTo>
                <a:close/>
              </a:path>
            </a:pathLst>
          </a:custGeom>
          <a:blipFill rotWithShape="1">
            <a:blip r:embed="rId3">
              <a:alphaModFix/>
            </a:blip>
            <a:stretch>
              <a:fillRect b="-1297" l="0" r="0" t="-1297"/>
            </a:stretch>
          </a:blipFill>
          <a:ln>
            <a:noFill/>
          </a:ln>
        </p:spPr>
      </p:sp>
      <p:sp>
        <p:nvSpPr>
          <p:cNvPr id="107" name="Google Shape;107;p14"/>
          <p:cNvSpPr txBox="1"/>
          <p:nvPr/>
        </p:nvSpPr>
        <p:spPr>
          <a:xfrm>
            <a:off x="2103753" y="2175753"/>
            <a:ext cx="5271789"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8000" u="none" cap="none" strike="noStrike">
                <a:solidFill>
                  <a:srgbClr val="FFFFFF"/>
                </a:solidFill>
                <a:latin typeface="Open Sans"/>
                <a:ea typeface="Open Sans"/>
                <a:cs typeface="Open Sans"/>
                <a:sym typeface="Open Sans"/>
              </a:rPr>
              <a:t>WHOAMI</a:t>
            </a:r>
            <a:endParaRPr/>
          </a:p>
        </p:txBody>
      </p:sp>
      <p:sp>
        <p:nvSpPr>
          <p:cNvPr id="108" name="Google Shape;108;p14"/>
          <p:cNvSpPr txBox="1"/>
          <p:nvPr/>
        </p:nvSpPr>
        <p:spPr>
          <a:xfrm>
            <a:off x="2097246" y="3299703"/>
            <a:ext cx="7046754"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Bumblebreaches.com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22" name="Shape 322"/>
        <p:cNvGrpSpPr/>
        <p:nvPr/>
      </p:nvGrpSpPr>
      <p:grpSpPr>
        <a:xfrm>
          <a:off x="0" y="0"/>
          <a:ext cx="0" cy="0"/>
          <a:chOff x="0" y="0"/>
          <a:chExt cx="0" cy="0"/>
        </a:xfrm>
      </p:grpSpPr>
      <p:grpSp>
        <p:nvGrpSpPr>
          <p:cNvPr id="323" name="Google Shape;323;p32"/>
          <p:cNvGrpSpPr/>
          <p:nvPr/>
        </p:nvGrpSpPr>
        <p:grpSpPr>
          <a:xfrm>
            <a:off x="2574204" y="3213387"/>
            <a:ext cx="13139592" cy="3703062"/>
            <a:chOff x="0" y="-209550"/>
            <a:chExt cx="17519456" cy="4937415"/>
          </a:xfrm>
        </p:grpSpPr>
        <p:sp>
          <p:nvSpPr>
            <p:cNvPr id="324" name="Google Shape;324;p32"/>
            <p:cNvSpPr txBox="1"/>
            <p:nvPr/>
          </p:nvSpPr>
          <p:spPr>
            <a:xfrm>
              <a:off x="0" y="-209550"/>
              <a:ext cx="17519456" cy="1672590"/>
            </a:xfrm>
            <a:prstGeom prst="rect">
              <a:avLst/>
            </a:prstGeom>
            <a:noFill/>
            <a:ln>
              <a:noFill/>
            </a:ln>
          </p:spPr>
          <p:txBody>
            <a:bodyPr anchorCtr="0" anchor="t" bIns="0" lIns="0" spcFirstLastPara="1" rIns="0" wrap="square" tIns="0">
              <a:spAutoFit/>
            </a:bodyPr>
            <a:lstStyle/>
            <a:p>
              <a:pPr indent="0" lvl="0" marL="0" marR="0" rtl="0" algn="ctr">
                <a:lnSpc>
                  <a:spcPct val="150000"/>
                </a:lnSpc>
                <a:spcBef>
                  <a:spcPts val="0"/>
                </a:spcBef>
                <a:spcAft>
                  <a:spcPts val="0"/>
                </a:spcAft>
                <a:buNone/>
              </a:pPr>
              <a:r>
                <a:rPr b="0" i="0" lang="en-US" sz="7200" u="none" cap="none" strike="noStrike">
                  <a:solidFill>
                    <a:srgbClr val="FFFFFF"/>
                  </a:solidFill>
                  <a:latin typeface="Open Sans"/>
                  <a:ea typeface="Open Sans"/>
                  <a:cs typeface="Open Sans"/>
                  <a:sym typeface="Open Sans"/>
                </a:rPr>
                <a:t>So What do you Propose?</a:t>
              </a:r>
              <a:endParaRPr/>
            </a:p>
          </p:txBody>
        </p:sp>
        <p:sp>
          <p:nvSpPr>
            <p:cNvPr id="325" name="Google Shape;325;p32"/>
            <p:cNvSpPr txBox="1"/>
            <p:nvPr/>
          </p:nvSpPr>
          <p:spPr>
            <a:xfrm>
              <a:off x="0" y="1710557"/>
              <a:ext cx="17519456" cy="3017308"/>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0" i="0" lang="en-US" sz="3500" u="none" cap="none" strike="noStrike">
                  <a:solidFill>
                    <a:srgbClr val="FFFFFF"/>
                  </a:solidFill>
                  <a:latin typeface="Open Sans"/>
                  <a:ea typeface="Open Sans"/>
                  <a:cs typeface="Open Sans"/>
                  <a:sym typeface="Open Sans"/>
                </a:rPr>
                <a:t>More public resources on collaborative learnings from those reacting directly to scaled abuse not just on what works but who are the characters conducting this, how and why.</a:t>
              </a:r>
              <a:endParaRPr/>
            </a:p>
            <a:p>
              <a:pPr indent="0" lvl="0" marL="0" marR="0" rtl="0" algn="ctr">
                <a:lnSpc>
                  <a:spcPct val="130000"/>
                </a:lnSpc>
                <a:spcBef>
                  <a:spcPts val="0"/>
                </a:spcBef>
                <a:spcAft>
                  <a:spcPts val="0"/>
                </a:spcAft>
                <a:buNone/>
              </a:pPr>
              <a:r>
                <a:t/>
              </a:r>
              <a:endParaRPr b="0" i="0" sz="3500" u="none" cap="none" strike="noStrike">
                <a:solidFill>
                  <a:srgbClr val="FFFFFF"/>
                </a:solidFill>
                <a:latin typeface="Open Sans"/>
                <a:ea typeface="Open Sans"/>
                <a:cs typeface="Open Sans"/>
                <a:sym typeface="Open Sans"/>
              </a:endParaRPr>
            </a:p>
          </p:txBody>
        </p:sp>
      </p:grpSp>
      <p:sp>
        <p:nvSpPr>
          <p:cNvPr id="326" name="Google Shape;326;p32"/>
          <p:cNvSpPr txBox="1"/>
          <p:nvPr/>
        </p:nvSpPr>
        <p:spPr>
          <a:xfrm>
            <a:off x="3326527" y="7347208"/>
            <a:ext cx="11634946"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A Stab at a “Spampedia” Framework</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30" name="Shape 330"/>
        <p:cNvGrpSpPr/>
        <p:nvPr/>
      </p:nvGrpSpPr>
      <p:grpSpPr>
        <a:xfrm>
          <a:off x="0" y="0"/>
          <a:ext cx="0" cy="0"/>
          <a:chOff x="0" y="0"/>
          <a:chExt cx="0" cy="0"/>
        </a:xfrm>
      </p:grpSpPr>
      <p:pic>
        <p:nvPicPr>
          <p:cNvPr id="331" name="Google Shape;331;p33"/>
          <p:cNvPicPr preferRelativeResize="0"/>
          <p:nvPr/>
        </p:nvPicPr>
        <p:blipFill rotWithShape="1">
          <a:blip r:embed="rId3">
            <a:alphaModFix/>
          </a:blip>
          <a:srcRect b="0" l="11094" r="11093" t="0"/>
          <a:stretch/>
        </p:blipFill>
        <p:spPr>
          <a:xfrm>
            <a:off x="7683500" y="1028700"/>
            <a:ext cx="2244321" cy="2163224"/>
          </a:xfrm>
          <a:prstGeom prst="rect">
            <a:avLst/>
          </a:prstGeom>
          <a:noFill/>
          <a:ln>
            <a:noFill/>
          </a:ln>
        </p:spPr>
      </p:pic>
      <p:pic>
        <p:nvPicPr>
          <p:cNvPr id="332" name="Google Shape;332;p33"/>
          <p:cNvPicPr preferRelativeResize="0"/>
          <p:nvPr/>
        </p:nvPicPr>
        <p:blipFill rotWithShape="1">
          <a:blip r:embed="rId4">
            <a:alphaModFix/>
          </a:blip>
          <a:srcRect b="0" l="5284" r="5284" t="0"/>
          <a:stretch/>
        </p:blipFill>
        <p:spPr>
          <a:xfrm>
            <a:off x="7683500" y="4111447"/>
            <a:ext cx="2244321" cy="2163224"/>
          </a:xfrm>
          <a:prstGeom prst="rect">
            <a:avLst/>
          </a:prstGeom>
          <a:noFill/>
          <a:ln>
            <a:noFill/>
          </a:ln>
        </p:spPr>
      </p:pic>
      <p:pic>
        <p:nvPicPr>
          <p:cNvPr id="333" name="Google Shape;333;p33"/>
          <p:cNvPicPr preferRelativeResize="0"/>
          <p:nvPr/>
        </p:nvPicPr>
        <p:blipFill rotWithShape="1">
          <a:blip r:embed="rId5">
            <a:alphaModFix/>
          </a:blip>
          <a:srcRect b="0" l="16946" r="16946" t="0"/>
          <a:stretch/>
        </p:blipFill>
        <p:spPr>
          <a:xfrm>
            <a:off x="7683500" y="7095076"/>
            <a:ext cx="2244321" cy="2163224"/>
          </a:xfrm>
          <a:prstGeom prst="rect">
            <a:avLst/>
          </a:prstGeom>
          <a:noFill/>
          <a:ln>
            <a:noFill/>
          </a:ln>
        </p:spPr>
      </p:pic>
      <p:sp>
        <p:nvSpPr>
          <p:cNvPr id="334" name="Google Shape;334;p33"/>
          <p:cNvSpPr txBox="1"/>
          <p:nvPr/>
        </p:nvSpPr>
        <p:spPr>
          <a:xfrm>
            <a:off x="1384300" y="4814888"/>
            <a:ext cx="4762500" cy="857250"/>
          </a:xfrm>
          <a:prstGeom prst="rect">
            <a:avLst/>
          </a:prstGeom>
          <a:noFill/>
          <a:ln>
            <a:noFill/>
          </a:ln>
        </p:spPr>
        <p:txBody>
          <a:bodyPr anchorCtr="0" anchor="t" bIns="0" lIns="0" spcFirstLastPara="1" rIns="0" wrap="square" tIns="0">
            <a:spAutoFit/>
          </a:bodyPr>
          <a:lstStyle/>
          <a:p>
            <a:pPr indent="0" lvl="0" marL="0" marR="0" rtl="0" algn="l">
              <a:lnSpc>
                <a:spcPct val="89998"/>
              </a:lnSpc>
              <a:spcBef>
                <a:spcPts val="0"/>
              </a:spcBef>
              <a:spcAft>
                <a:spcPts val="0"/>
              </a:spcAft>
              <a:buNone/>
            </a:pPr>
            <a:r>
              <a:rPr b="1" i="0" lang="en-US" sz="6999" u="none" cap="none" strike="noStrike">
                <a:solidFill>
                  <a:srgbClr val="FFFFFF"/>
                </a:solidFill>
                <a:latin typeface="Open Sans"/>
                <a:ea typeface="Open Sans"/>
                <a:cs typeface="Open Sans"/>
                <a:sym typeface="Open Sans"/>
              </a:rPr>
              <a:t>Why Now?</a:t>
            </a:r>
            <a:endParaRPr/>
          </a:p>
        </p:txBody>
      </p:sp>
      <p:sp>
        <p:nvSpPr>
          <p:cNvPr id="335" name="Google Shape;335;p33"/>
          <p:cNvSpPr txBox="1"/>
          <p:nvPr/>
        </p:nvSpPr>
        <p:spPr>
          <a:xfrm>
            <a:off x="10552384" y="1624537"/>
            <a:ext cx="6706916" cy="1057275"/>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n-US" sz="3000" u="none" cap="none" strike="noStrike">
                <a:solidFill>
                  <a:srgbClr val="FFFFFF"/>
                </a:solidFill>
                <a:latin typeface="Open Sans"/>
                <a:ea typeface="Open Sans"/>
                <a:cs typeface="Open Sans"/>
                <a:sym typeface="Open Sans"/>
              </a:rPr>
              <a:t>Layoffs, burnout, and exhaustion cause a lot of folks to leave the industry, losing knowledge.</a:t>
            </a:r>
            <a:endParaRPr/>
          </a:p>
        </p:txBody>
      </p:sp>
      <p:sp>
        <p:nvSpPr>
          <p:cNvPr id="336" name="Google Shape;336;p33"/>
          <p:cNvSpPr txBox="1"/>
          <p:nvPr/>
        </p:nvSpPr>
        <p:spPr>
          <a:xfrm>
            <a:off x="10604500" y="4707284"/>
            <a:ext cx="6706916" cy="1057275"/>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n-US" sz="3000" u="none" cap="none" strike="noStrike">
                <a:solidFill>
                  <a:srgbClr val="FFFFFF"/>
                </a:solidFill>
                <a:latin typeface="Open Sans"/>
                <a:ea typeface="Open Sans"/>
                <a:cs typeface="Open Sans"/>
                <a:sym typeface="Open Sans"/>
              </a:rPr>
              <a:t>Safety is at risk from numerous “silver bullet” promise vendors as well as militarization similar to Security</a:t>
            </a:r>
            <a:endParaRPr/>
          </a:p>
        </p:txBody>
      </p:sp>
      <p:sp>
        <p:nvSpPr>
          <p:cNvPr id="337" name="Google Shape;337;p33"/>
          <p:cNvSpPr txBox="1"/>
          <p:nvPr/>
        </p:nvSpPr>
        <p:spPr>
          <a:xfrm>
            <a:off x="10552384" y="7862363"/>
            <a:ext cx="6706916" cy="714375"/>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n-US" sz="3000" u="none" cap="none" strike="noStrike">
                <a:solidFill>
                  <a:srgbClr val="FFFFFF"/>
                </a:solidFill>
                <a:latin typeface="Open Sans"/>
                <a:ea typeface="Open Sans"/>
                <a:cs typeface="Open Sans"/>
                <a:sym typeface="Open Sans"/>
              </a:rPr>
              <a:t>Scaled abuse actors share techniques constantly, platforms do not.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41" name="Shape 341"/>
        <p:cNvGrpSpPr/>
        <p:nvPr/>
      </p:nvGrpSpPr>
      <p:grpSpPr>
        <a:xfrm>
          <a:off x="0" y="0"/>
          <a:ext cx="0" cy="0"/>
          <a:chOff x="0" y="0"/>
          <a:chExt cx="0" cy="0"/>
        </a:xfrm>
      </p:grpSpPr>
      <p:sp>
        <p:nvSpPr>
          <p:cNvPr id="342" name="Google Shape;342;p34"/>
          <p:cNvSpPr/>
          <p:nvPr/>
        </p:nvSpPr>
        <p:spPr>
          <a:xfrm>
            <a:off x="1843062" y="1493045"/>
            <a:ext cx="7300938" cy="7300909"/>
          </a:xfrm>
          <a:custGeom>
            <a:rect b="b" l="l" r="r" t="t"/>
            <a:pathLst>
              <a:path extrusionOk="0"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rotWithShape="1">
            <a:blip r:embed="rId3">
              <a:alphaModFix/>
            </a:blip>
            <a:stretch>
              <a:fillRect b="0" l="-16664" r="-16663"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4"/>
          <p:cNvSpPr txBox="1"/>
          <p:nvPr/>
        </p:nvSpPr>
        <p:spPr>
          <a:xfrm>
            <a:off x="10936604" y="3586793"/>
            <a:ext cx="5577025" cy="2114550"/>
          </a:xfrm>
          <a:prstGeom prst="rect">
            <a:avLst/>
          </a:prstGeom>
          <a:noFill/>
          <a:ln>
            <a:noFill/>
          </a:ln>
        </p:spPr>
        <p:txBody>
          <a:bodyPr anchorCtr="0" anchor="t" bIns="0" lIns="0" spcFirstLastPara="1" rIns="0" wrap="square" tIns="0">
            <a:spAutoFit/>
          </a:bodyPr>
          <a:lstStyle/>
          <a:p>
            <a:pPr indent="0" lvl="0" marL="0" marR="0" rtl="0" algn="l">
              <a:lnSpc>
                <a:spcPct val="120002"/>
              </a:lnSpc>
              <a:spcBef>
                <a:spcPts val="0"/>
              </a:spcBef>
              <a:spcAft>
                <a:spcPts val="0"/>
              </a:spcAft>
              <a:buNone/>
            </a:pPr>
            <a:r>
              <a:rPr b="1" i="0" lang="en-US" sz="6999" u="none" cap="none" strike="noStrike">
                <a:solidFill>
                  <a:srgbClr val="C6C6C6"/>
                </a:solidFill>
                <a:latin typeface="Open Sans"/>
                <a:ea typeface="Open Sans"/>
                <a:cs typeface="Open Sans"/>
                <a:sym typeface="Open Sans"/>
              </a:rPr>
              <a:t>L.O.R.E Framework</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47" name="Shape 347"/>
        <p:cNvGrpSpPr/>
        <p:nvPr/>
      </p:nvGrpSpPr>
      <p:grpSpPr>
        <a:xfrm>
          <a:off x="0" y="0"/>
          <a:ext cx="0" cy="0"/>
          <a:chOff x="0" y="0"/>
          <a:chExt cx="0" cy="0"/>
        </a:xfrm>
      </p:grpSpPr>
      <p:sp>
        <p:nvSpPr>
          <p:cNvPr id="348" name="Google Shape;348;p35"/>
          <p:cNvSpPr txBox="1"/>
          <p:nvPr/>
        </p:nvSpPr>
        <p:spPr>
          <a:xfrm>
            <a:off x="1931285" y="1556126"/>
            <a:ext cx="6423340"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8000" u="none" cap="none" strike="noStrike">
                <a:solidFill>
                  <a:srgbClr val="FFFFFF"/>
                </a:solidFill>
                <a:latin typeface="Open Sans"/>
                <a:ea typeface="Open Sans"/>
                <a:cs typeface="Open Sans"/>
                <a:sym typeface="Open Sans"/>
              </a:rPr>
              <a:t>L.O.R.E</a:t>
            </a:r>
            <a:endParaRPr/>
          </a:p>
        </p:txBody>
      </p:sp>
      <p:sp>
        <p:nvSpPr>
          <p:cNvPr id="349" name="Google Shape;349;p35"/>
          <p:cNvSpPr txBox="1"/>
          <p:nvPr/>
        </p:nvSpPr>
        <p:spPr>
          <a:xfrm>
            <a:off x="9144000" y="1614229"/>
            <a:ext cx="7422454" cy="6256020"/>
          </a:xfrm>
          <a:prstGeom prst="rect">
            <a:avLst/>
          </a:prstGeom>
          <a:noFill/>
          <a:ln>
            <a:noFill/>
          </a:ln>
        </p:spPr>
        <p:txBody>
          <a:bodyPr anchorCtr="0" anchor="t" bIns="0" lIns="0" spcFirstLastPara="1" rIns="0" wrap="square" tIns="0">
            <a:spAutoFit/>
          </a:bodyPr>
          <a:lstStyle/>
          <a:p>
            <a:pPr indent="0" lvl="0" marL="0" marR="0" rtl="0" algn="l">
              <a:lnSpc>
                <a:spcPct val="150017"/>
              </a:lnSpc>
              <a:spcBef>
                <a:spcPts val="0"/>
              </a:spcBef>
              <a:spcAft>
                <a:spcPts val="0"/>
              </a:spcAft>
              <a:buNone/>
            </a:pPr>
            <a:r>
              <a:rPr b="0" i="0" lang="en-US" sz="2799" u="none" cap="none" strike="noStrike">
                <a:solidFill>
                  <a:srgbClr val="FFFFFF"/>
                </a:solidFill>
                <a:latin typeface="Open Sans"/>
                <a:ea typeface="Open Sans"/>
                <a:cs typeface="Open Sans"/>
                <a:sym typeface="Open Sans"/>
              </a:rPr>
              <a:t>This is a work-in-progress reference tool of common scaled abuse actor goals, objectives, incentives, methods, and inversely platform surfaces,  interventions, and design considerations. Similar to Security's </a:t>
            </a:r>
            <a:r>
              <a:rPr b="0" i="0" lang="en-US" sz="2799" u="sng" cap="none" strike="noStrike">
                <a:solidFill>
                  <a:schemeClr val="hlink"/>
                </a:solidFill>
                <a:latin typeface="Open Sans"/>
                <a:ea typeface="Open Sans"/>
                <a:cs typeface="Open Sans"/>
                <a:sym typeface="Open Sans"/>
                <a:hlinkClick r:id="rId3"/>
              </a:rPr>
              <a:t>MITRE ATT&amp;CK</a:t>
            </a:r>
            <a:r>
              <a:rPr b="0" i="0" lang="en-US" sz="2799" u="none" cap="none" strike="noStrike">
                <a:solidFill>
                  <a:srgbClr val="FFFFFF"/>
                </a:solidFill>
                <a:latin typeface="Open Sans"/>
                <a:ea typeface="Open Sans"/>
                <a:cs typeface="Open Sans"/>
                <a:sym typeface="Open Sans"/>
              </a:rPr>
              <a:t> framework, the much older </a:t>
            </a:r>
            <a:r>
              <a:rPr b="0" i="0" lang="en-US" sz="2799" u="sng" cap="none" strike="noStrike">
                <a:solidFill>
                  <a:schemeClr val="hlink"/>
                </a:solidFill>
                <a:latin typeface="Open Sans"/>
                <a:ea typeface="Open Sans"/>
                <a:cs typeface="Open Sans"/>
                <a:sym typeface="Open Sans"/>
                <a:hlinkClick r:id="rId4"/>
              </a:rPr>
              <a:t>Threat Hunting Project</a:t>
            </a:r>
            <a:r>
              <a:rPr b="0" i="0" lang="en-US" sz="2799" u="none" cap="none" strike="noStrike">
                <a:solidFill>
                  <a:srgbClr val="FFFFFF"/>
                </a:solidFill>
                <a:latin typeface="Open Sans"/>
                <a:ea typeface="Open Sans"/>
                <a:cs typeface="Open Sans"/>
                <a:sym typeface="Open Sans"/>
              </a:rPr>
              <a:t> or the </a:t>
            </a:r>
            <a:r>
              <a:rPr b="0" i="0" lang="en-US" sz="2799" u="sng" cap="none" strike="noStrike">
                <a:solidFill>
                  <a:schemeClr val="hlink"/>
                </a:solidFill>
                <a:latin typeface="Open Sans"/>
                <a:ea typeface="Open Sans"/>
                <a:cs typeface="Open Sans"/>
                <a:sym typeface="Open Sans"/>
                <a:hlinkClick r:id="rId5"/>
              </a:rPr>
              <a:t>Malpedia</a:t>
            </a:r>
            <a:r>
              <a:rPr b="0" i="0" lang="en-US" sz="2799" u="none" cap="none" strike="noStrike">
                <a:solidFill>
                  <a:srgbClr val="FFFFFF"/>
                </a:solidFill>
                <a:latin typeface="Open Sans"/>
                <a:ea typeface="Open Sans"/>
                <a:cs typeface="Open Sans"/>
                <a:sym typeface="Open Sans"/>
              </a:rPr>
              <a:t> for focused on online platform safety scaled abuses instead such as toll fraud, infrastructure abuse, spam, harassment, account gen, and scraping.</a:t>
            </a:r>
            <a:endParaRPr/>
          </a:p>
          <a:p>
            <a:pPr indent="0" lvl="1" marL="0" marR="0" rtl="0" algn="l">
              <a:lnSpc>
                <a:spcPct val="150017"/>
              </a:lnSpc>
              <a:spcBef>
                <a:spcPts val="0"/>
              </a:spcBef>
              <a:spcAft>
                <a:spcPts val="0"/>
              </a:spcAft>
              <a:buNone/>
            </a:pPr>
            <a:r>
              <a:t/>
            </a:r>
            <a:endParaRPr b="0" i="0" sz="2799" u="none" cap="none" strike="noStrike">
              <a:solidFill>
                <a:srgbClr val="FFFFFF"/>
              </a:solidFill>
              <a:latin typeface="Open Sans"/>
              <a:ea typeface="Open Sans"/>
              <a:cs typeface="Open Sans"/>
              <a:sym typeface="Open Sans"/>
            </a:endParaRPr>
          </a:p>
        </p:txBody>
      </p:sp>
      <p:grpSp>
        <p:nvGrpSpPr>
          <p:cNvPr id="350" name="Google Shape;350;p35"/>
          <p:cNvGrpSpPr/>
          <p:nvPr/>
        </p:nvGrpSpPr>
        <p:grpSpPr>
          <a:xfrm>
            <a:off x="2150037" y="3826249"/>
            <a:ext cx="3166369" cy="1010067"/>
            <a:chOff x="-9868667" y="-4562467"/>
            <a:chExt cx="4221825" cy="1346757"/>
          </a:xfrm>
        </p:grpSpPr>
        <p:sp>
          <p:nvSpPr>
            <p:cNvPr id="351" name="Google Shape;351;p35"/>
            <p:cNvSpPr/>
            <p:nvPr/>
          </p:nvSpPr>
          <p:spPr>
            <a:xfrm>
              <a:off x="-9868667" y="-4562467"/>
              <a:ext cx="4221825" cy="1346757"/>
            </a:xfrm>
            <a:custGeom>
              <a:rect b="b" l="l" r="r" t="t"/>
              <a:pathLst>
                <a:path extrusionOk="0" h="1923938" w="6031179">
                  <a:moveTo>
                    <a:pt x="6031179" y="961969"/>
                  </a:moveTo>
                  <a:cubicBezTo>
                    <a:pt x="6031179" y="1495440"/>
                    <a:pt x="5602808" y="1923938"/>
                    <a:pt x="5074234" y="1923938"/>
                  </a:cubicBezTo>
                  <a:lnTo>
                    <a:pt x="956945" y="1923938"/>
                  </a:lnTo>
                  <a:cubicBezTo>
                    <a:pt x="428371" y="1923938"/>
                    <a:pt x="0" y="1495440"/>
                    <a:pt x="0" y="961969"/>
                  </a:cubicBezTo>
                  <a:cubicBezTo>
                    <a:pt x="0" y="428371"/>
                    <a:pt x="428371" y="0"/>
                    <a:pt x="956945" y="0"/>
                  </a:cubicBezTo>
                  <a:lnTo>
                    <a:pt x="5074234" y="0"/>
                  </a:lnTo>
                  <a:cubicBezTo>
                    <a:pt x="5602681" y="0"/>
                    <a:pt x="6031179" y="428371"/>
                    <a:pt x="6031179" y="961969"/>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5"/>
            <p:cNvSpPr txBox="1"/>
            <p:nvPr/>
          </p:nvSpPr>
          <p:spPr>
            <a:xfrm>
              <a:off x="-9486584" y="-4158852"/>
              <a:ext cx="3320700" cy="574500"/>
            </a:xfrm>
            <a:prstGeom prst="rect">
              <a:avLst/>
            </a:prstGeom>
            <a:noFill/>
            <a:ln>
              <a:noFill/>
            </a:ln>
          </p:spPr>
          <p:txBody>
            <a:bodyPr anchorCtr="0" anchor="t" bIns="0" lIns="0" spcFirstLastPara="1" rIns="0" wrap="square" tIns="0">
              <a:spAutoFit/>
            </a:bodyPr>
            <a:lstStyle/>
            <a:p>
              <a:pPr indent="0" lvl="0" marL="0" marR="0" rtl="0" algn="ctr">
                <a:lnSpc>
                  <a:spcPct val="110003"/>
                </a:lnSpc>
                <a:spcBef>
                  <a:spcPts val="0"/>
                </a:spcBef>
                <a:spcAft>
                  <a:spcPts val="0"/>
                </a:spcAft>
                <a:buNone/>
              </a:pPr>
              <a:r>
                <a:rPr b="1" i="0" lang="en-US" sz="2799" u="sng" cap="none" strike="noStrike">
                  <a:solidFill>
                    <a:schemeClr val="hlink"/>
                  </a:solidFill>
                  <a:latin typeface="Open Sans"/>
                  <a:ea typeface="Open Sans"/>
                  <a:cs typeface="Open Sans"/>
                  <a:sym typeface="Open Sans"/>
                  <a:hlinkClick r:id="rId6"/>
                </a:rPr>
                <a:t>Github</a:t>
              </a:r>
              <a:endParaRPr/>
            </a:p>
          </p:txBody>
        </p:sp>
      </p:grpSp>
      <p:sp>
        <p:nvSpPr>
          <p:cNvPr id="353" name="Google Shape;353;p35"/>
          <p:cNvSpPr txBox="1"/>
          <p:nvPr/>
        </p:nvSpPr>
        <p:spPr>
          <a:xfrm>
            <a:off x="1931250" y="2775325"/>
            <a:ext cx="3603900" cy="808200"/>
          </a:xfrm>
          <a:prstGeom prst="rect">
            <a:avLst/>
          </a:prstGeom>
          <a:noFill/>
          <a:ln>
            <a:noFill/>
          </a:ln>
        </p:spPr>
        <p:txBody>
          <a:bodyPr anchorCtr="0" anchor="t" bIns="0" lIns="0" spcFirstLastPara="1" rIns="0" wrap="square" tIns="0">
            <a:spAutoFit/>
          </a:bodyPr>
          <a:lstStyle/>
          <a:p>
            <a:pPr indent="0" lvl="0" marL="0" marR="0" rtl="0" algn="ctr">
              <a:lnSpc>
                <a:spcPct val="150000"/>
              </a:lnSpc>
              <a:spcBef>
                <a:spcPts val="0"/>
              </a:spcBef>
              <a:spcAft>
                <a:spcPts val="0"/>
              </a:spcAft>
              <a:buNone/>
            </a:pPr>
            <a:r>
              <a:rPr b="1" i="0" lang="en-US" sz="2100" u="none" cap="none" strike="noStrike">
                <a:solidFill>
                  <a:srgbClr val="FFFFFF"/>
                </a:solidFill>
                <a:latin typeface="Open Sans"/>
                <a:ea typeface="Open Sans"/>
                <a:cs typeface="Open Sans"/>
                <a:sym typeface="Open Sans"/>
              </a:rPr>
              <a:t>Learnings on Options &amp; Reasons for Exploitation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61" name="Shape 361"/>
        <p:cNvGrpSpPr/>
        <p:nvPr/>
      </p:nvGrpSpPr>
      <p:grpSpPr>
        <a:xfrm>
          <a:off x="0" y="0"/>
          <a:ext cx="0" cy="0"/>
          <a:chOff x="0" y="0"/>
          <a:chExt cx="0" cy="0"/>
        </a:xfrm>
      </p:grpSpPr>
      <p:grpSp>
        <p:nvGrpSpPr>
          <p:cNvPr id="362" name="Google Shape;362;p36"/>
          <p:cNvGrpSpPr/>
          <p:nvPr/>
        </p:nvGrpSpPr>
        <p:grpSpPr>
          <a:xfrm>
            <a:off x="9517534" y="1553944"/>
            <a:ext cx="7610868" cy="7179121"/>
            <a:chOff x="0" y="0"/>
            <a:chExt cx="10147824" cy="9572162"/>
          </a:xfrm>
        </p:grpSpPr>
        <p:sp>
          <p:nvSpPr>
            <p:cNvPr id="363" name="Google Shape;363;p36"/>
            <p:cNvSpPr txBox="1"/>
            <p:nvPr/>
          </p:nvSpPr>
          <p:spPr>
            <a:xfrm>
              <a:off x="0" y="0"/>
              <a:ext cx="10147824" cy="182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9000" u="none" cap="none" strike="noStrike">
                  <a:solidFill>
                    <a:srgbClr val="FFFFFF"/>
                  </a:solidFill>
                  <a:latin typeface="Open Sans"/>
                  <a:ea typeface="Open Sans"/>
                  <a:cs typeface="Open Sans"/>
                  <a:sym typeface="Open Sans"/>
                </a:rPr>
                <a:t>L.O.R.E</a:t>
              </a:r>
              <a:endParaRPr/>
            </a:p>
          </p:txBody>
        </p:sp>
        <p:sp>
          <p:nvSpPr>
            <p:cNvPr id="364" name="Google Shape;364;p36"/>
            <p:cNvSpPr txBox="1"/>
            <p:nvPr/>
          </p:nvSpPr>
          <p:spPr>
            <a:xfrm>
              <a:off x="0" y="4020662"/>
              <a:ext cx="10147800" cy="5551500"/>
            </a:xfrm>
            <a:prstGeom prst="rect">
              <a:avLst/>
            </a:prstGeom>
            <a:noFill/>
            <a:ln>
              <a:noFill/>
            </a:ln>
          </p:spPr>
          <p:txBody>
            <a:bodyPr anchorCtr="0" anchor="t" bIns="0" lIns="0" spcFirstLastPara="1" rIns="0" wrap="square" tIns="0">
              <a:spAutoFit/>
            </a:bodyPr>
            <a:lstStyle/>
            <a:p>
              <a:pPr indent="-258068" lvl="1" marL="516136" marR="0" rtl="0" algn="l">
                <a:lnSpc>
                  <a:spcPct val="140000"/>
                </a:lnSpc>
                <a:spcBef>
                  <a:spcPts val="0"/>
                </a:spcBef>
                <a:spcAft>
                  <a:spcPts val="0"/>
                </a:spcAft>
                <a:buClr>
                  <a:srgbClr val="FFFFFF"/>
                </a:buClr>
                <a:buSzPts val="2390"/>
                <a:buFont typeface="Arial"/>
                <a:buChar char="•"/>
              </a:pPr>
              <a:r>
                <a:rPr b="0" i="0" lang="en-US" sz="2390" u="none" cap="none" strike="noStrike">
                  <a:solidFill>
                    <a:srgbClr val="FFFFFF"/>
                  </a:solidFill>
                  <a:latin typeface="Open Sans"/>
                  <a:ea typeface="Open Sans"/>
                  <a:cs typeface="Open Sans"/>
                  <a:sym typeface="Open Sans"/>
                </a:rPr>
                <a:t>Disclaimer that this is a collaborative WIP, and is open to ideas, research, articles, essays, poetry, specs. </a:t>
              </a:r>
              <a:endParaRPr/>
            </a:p>
            <a:p>
              <a:pPr indent="0" lvl="0" marL="0" marR="0" rtl="0" algn="l">
                <a:lnSpc>
                  <a:spcPct val="140000"/>
                </a:lnSpc>
                <a:spcBef>
                  <a:spcPts val="0"/>
                </a:spcBef>
                <a:spcAft>
                  <a:spcPts val="0"/>
                </a:spcAft>
                <a:buNone/>
              </a:pPr>
              <a:r>
                <a:t/>
              </a:r>
              <a:endParaRPr b="0" i="0" sz="2390" u="none" cap="none" strike="noStrike">
                <a:solidFill>
                  <a:srgbClr val="FFFFFF"/>
                </a:solidFill>
                <a:latin typeface="Open Sans"/>
                <a:ea typeface="Open Sans"/>
                <a:cs typeface="Open Sans"/>
                <a:sym typeface="Open Sans"/>
              </a:endParaRPr>
            </a:p>
            <a:p>
              <a:pPr indent="-258068" lvl="1" marL="516136" marR="0" rtl="0" algn="l">
                <a:lnSpc>
                  <a:spcPct val="140000"/>
                </a:lnSpc>
                <a:spcBef>
                  <a:spcPts val="0"/>
                </a:spcBef>
                <a:spcAft>
                  <a:spcPts val="0"/>
                </a:spcAft>
                <a:buClr>
                  <a:srgbClr val="FFFFFF"/>
                </a:buClr>
                <a:buSzPts val="2390"/>
                <a:buFont typeface="Arial"/>
                <a:buChar char="•"/>
              </a:pPr>
              <a:r>
                <a:rPr b="0" i="0" lang="en-US" sz="2390" u="none" cap="none" strike="noStrike">
                  <a:solidFill>
                    <a:srgbClr val="FFFFFF"/>
                  </a:solidFill>
                  <a:latin typeface="Open Sans"/>
                  <a:ea typeface="Open Sans"/>
                  <a:cs typeface="Open Sans"/>
                  <a:sym typeface="Open Sans"/>
                </a:rPr>
                <a:t> Its intent is to serve as a reference tool to organize definitions and collect references on viable (and nonviable) designs and mitigations for abuse as well as allow the formatting of those into </a:t>
              </a:r>
              <a:r>
                <a:rPr b="1" i="0" lang="en-US" sz="2390" u="none" cap="none" strike="noStrike">
                  <a:solidFill>
                    <a:srgbClr val="FFFFFF"/>
                  </a:solidFill>
                  <a:latin typeface="Open Sans"/>
                  <a:ea typeface="Open Sans"/>
                  <a:cs typeface="Open Sans"/>
                  <a:sym typeface="Open Sans"/>
                </a:rPr>
                <a:t>User Journeys</a:t>
              </a:r>
              <a:r>
                <a:rPr b="0" i="0" lang="en-US" sz="2390" u="none" cap="none" strike="noStrike">
                  <a:solidFill>
                    <a:srgbClr val="FFFFFF"/>
                  </a:solidFill>
                  <a:latin typeface="Open Sans"/>
                  <a:ea typeface="Open Sans"/>
                  <a:cs typeface="Open Sans"/>
                  <a:sym typeface="Open Sans"/>
                </a:rPr>
                <a:t> to action on explicitly.</a:t>
              </a:r>
              <a:endParaRPr/>
            </a:p>
            <a:p>
              <a:pPr indent="0" lvl="0" marL="0" marR="0" rtl="0" algn="l">
                <a:lnSpc>
                  <a:spcPct val="140000"/>
                </a:lnSpc>
                <a:spcBef>
                  <a:spcPts val="0"/>
                </a:spcBef>
                <a:spcAft>
                  <a:spcPts val="0"/>
                </a:spcAft>
                <a:buNone/>
              </a:pPr>
              <a:r>
                <a:t/>
              </a:r>
              <a:endParaRPr b="0" i="0" sz="2390" u="none" cap="none" strike="noStrike">
                <a:solidFill>
                  <a:srgbClr val="FFFFFF"/>
                </a:solidFill>
                <a:latin typeface="Open Sans"/>
                <a:ea typeface="Open Sans"/>
                <a:cs typeface="Open Sans"/>
                <a:sym typeface="Open Sans"/>
              </a:endParaRPr>
            </a:p>
          </p:txBody>
        </p:sp>
      </p:grpSp>
      <p:pic>
        <p:nvPicPr>
          <p:cNvPr id="365" name="Google Shape;365;p36"/>
          <p:cNvPicPr preferRelativeResize="0"/>
          <p:nvPr/>
        </p:nvPicPr>
        <p:blipFill rotWithShape="1">
          <a:blip r:embed="rId3">
            <a:alphaModFix/>
          </a:blip>
          <a:srcRect b="0" l="21574" r="21574" t="0"/>
          <a:stretch/>
        </p:blipFill>
        <p:spPr>
          <a:xfrm>
            <a:off x="0" y="0"/>
            <a:ext cx="8094949" cy="10287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69" name="Shape 369"/>
        <p:cNvGrpSpPr/>
        <p:nvPr/>
      </p:nvGrpSpPr>
      <p:grpSpPr>
        <a:xfrm>
          <a:off x="0" y="0"/>
          <a:ext cx="0" cy="0"/>
          <a:chOff x="0" y="0"/>
          <a:chExt cx="0" cy="0"/>
        </a:xfrm>
      </p:grpSpPr>
      <p:grpSp>
        <p:nvGrpSpPr>
          <p:cNvPr id="370" name="Google Shape;370;p37"/>
          <p:cNvGrpSpPr/>
          <p:nvPr/>
        </p:nvGrpSpPr>
        <p:grpSpPr>
          <a:xfrm>
            <a:off x="9517534" y="1764684"/>
            <a:ext cx="7610868" cy="6757630"/>
            <a:chOff x="0" y="0"/>
            <a:chExt cx="10147824" cy="9010174"/>
          </a:xfrm>
        </p:grpSpPr>
        <p:sp>
          <p:nvSpPr>
            <p:cNvPr id="371" name="Google Shape;371;p37"/>
            <p:cNvSpPr txBox="1"/>
            <p:nvPr/>
          </p:nvSpPr>
          <p:spPr>
            <a:xfrm>
              <a:off x="0" y="0"/>
              <a:ext cx="10147824" cy="182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9000" u="none" cap="none" strike="noStrike">
                  <a:solidFill>
                    <a:srgbClr val="FFFFFF"/>
                  </a:solidFill>
                  <a:latin typeface="Open Sans"/>
                  <a:ea typeface="Open Sans"/>
                  <a:cs typeface="Open Sans"/>
                  <a:sym typeface="Open Sans"/>
                </a:rPr>
                <a:t>L.O.R.E</a:t>
              </a:r>
              <a:endParaRPr/>
            </a:p>
          </p:txBody>
        </p:sp>
        <p:sp>
          <p:nvSpPr>
            <p:cNvPr id="372" name="Google Shape;372;p37"/>
            <p:cNvSpPr txBox="1"/>
            <p:nvPr/>
          </p:nvSpPr>
          <p:spPr>
            <a:xfrm>
              <a:off x="0" y="2588181"/>
              <a:ext cx="10147824" cy="711200"/>
            </a:xfrm>
            <a:prstGeom prst="rect">
              <a:avLst/>
            </a:prstGeom>
            <a:noFill/>
            <a:ln>
              <a:noFill/>
            </a:ln>
          </p:spPr>
          <p:txBody>
            <a:bodyPr anchorCtr="0" anchor="t" bIns="0" lIns="0" spcFirstLastPara="1" rIns="0" wrap="square" tIns="0">
              <a:spAutoFit/>
            </a:bodyPr>
            <a:lstStyle/>
            <a:p>
              <a:pPr indent="0" lvl="0" marL="0" marR="0" rtl="0" algn="l">
                <a:lnSpc>
                  <a:spcPct val="23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73" name="Google Shape;373;p37"/>
            <p:cNvSpPr txBox="1"/>
            <p:nvPr/>
          </p:nvSpPr>
          <p:spPr>
            <a:xfrm>
              <a:off x="0" y="4020662"/>
              <a:ext cx="10147824" cy="4989512"/>
            </a:xfrm>
            <a:prstGeom prst="rect">
              <a:avLst/>
            </a:prstGeom>
            <a:noFill/>
            <a:ln>
              <a:noFill/>
            </a:ln>
          </p:spPr>
          <p:txBody>
            <a:bodyPr anchorCtr="0" anchor="t" bIns="0" lIns="0" spcFirstLastPara="1" rIns="0" wrap="square" tIns="0">
              <a:spAutoFit/>
            </a:bodyPr>
            <a:lstStyle/>
            <a:p>
              <a:pPr indent="-258068" lvl="1" marL="516136" marR="0" rtl="0" algn="l">
                <a:lnSpc>
                  <a:spcPct val="140000"/>
                </a:lnSpc>
                <a:spcBef>
                  <a:spcPts val="0"/>
                </a:spcBef>
                <a:spcAft>
                  <a:spcPts val="0"/>
                </a:spcAft>
                <a:buClr>
                  <a:srgbClr val="FFFFFF"/>
                </a:buClr>
                <a:buSzPts val="2390"/>
                <a:buFont typeface="Arial"/>
                <a:buChar char="•"/>
              </a:pPr>
              <a:r>
                <a:rPr b="0" i="0" lang="en-US" sz="2390" u="none" cap="none" strike="noStrike">
                  <a:solidFill>
                    <a:srgbClr val="FFFFFF"/>
                  </a:solidFill>
                  <a:latin typeface="Open Sans"/>
                  <a:ea typeface="Open Sans"/>
                  <a:cs typeface="Open Sans"/>
                  <a:sym typeface="Open Sans"/>
                </a:rPr>
                <a:t>Long term after normalization the repository will move to a site to allow for querying by tags such as incentive, goal, surface, and mitigation to quickly find design and technical information on implementation.</a:t>
              </a:r>
              <a:endParaRPr/>
            </a:p>
            <a:p>
              <a:pPr indent="0" lvl="0" marL="0" marR="0" rtl="0" algn="l">
                <a:lnSpc>
                  <a:spcPct val="140000"/>
                </a:lnSpc>
                <a:spcBef>
                  <a:spcPts val="0"/>
                </a:spcBef>
                <a:spcAft>
                  <a:spcPts val="0"/>
                </a:spcAft>
                <a:buNone/>
              </a:pPr>
              <a:r>
                <a:t/>
              </a:r>
              <a:endParaRPr b="0" i="0" sz="2390" u="none" cap="none" strike="noStrike">
                <a:solidFill>
                  <a:srgbClr val="FFFFFF"/>
                </a:solidFill>
                <a:latin typeface="Open Sans"/>
                <a:ea typeface="Open Sans"/>
                <a:cs typeface="Open Sans"/>
                <a:sym typeface="Open Sans"/>
              </a:endParaRPr>
            </a:p>
            <a:p>
              <a:pPr indent="0" lvl="0" marL="0" marR="0" rtl="0" algn="l">
                <a:lnSpc>
                  <a:spcPct val="140000"/>
                </a:lnSpc>
                <a:spcBef>
                  <a:spcPts val="0"/>
                </a:spcBef>
                <a:spcAft>
                  <a:spcPts val="0"/>
                </a:spcAft>
                <a:buNone/>
              </a:pPr>
              <a:r>
                <a:t/>
              </a:r>
              <a:endParaRPr b="0" i="0" sz="2390" u="none" cap="none" strike="noStrike">
                <a:solidFill>
                  <a:srgbClr val="FFFFFF"/>
                </a:solidFill>
                <a:latin typeface="Open Sans"/>
                <a:ea typeface="Open Sans"/>
                <a:cs typeface="Open Sans"/>
                <a:sym typeface="Open Sans"/>
              </a:endParaRPr>
            </a:p>
            <a:p>
              <a:pPr indent="0" lvl="0" marL="0" marR="0" rtl="0" algn="l">
                <a:lnSpc>
                  <a:spcPct val="140000"/>
                </a:lnSpc>
                <a:spcBef>
                  <a:spcPts val="0"/>
                </a:spcBef>
                <a:spcAft>
                  <a:spcPts val="0"/>
                </a:spcAft>
                <a:buNone/>
              </a:pPr>
              <a:r>
                <a:t/>
              </a:r>
              <a:endParaRPr b="0" i="0" sz="2390" u="none" cap="none" strike="noStrike">
                <a:solidFill>
                  <a:srgbClr val="FFFFFF"/>
                </a:solidFill>
                <a:latin typeface="Open Sans"/>
                <a:ea typeface="Open Sans"/>
                <a:cs typeface="Open Sans"/>
                <a:sym typeface="Open Sans"/>
              </a:endParaRPr>
            </a:p>
            <a:p>
              <a:pPr indent="0" lvl="0" marL="0" marR="0" rtl="0" algn="l">
                <a:lnSpc>
                  <a:spcPct val="140000"/>
                </a:lnSpc>
                <a:spcBef>
                  <a:spcPts val="0"/>
                </a:spcBef>
                <a:spcAft>
                  <a:spcPts val="0"/>
                </a:spcAft>
                <a:buNone/>
              </a:pPr>
              <a:r>
                <a:t/>
              </a:r>
              <a:endParaRPr b="0" i="0" sz="2390" u="none" cap="none" strike="noStrike">
                <a:solidFill>
                  <a:srgbClr val="FFFFFF"/>
                </a:solidFill>
                <a:latin typeface="Open Sans"/>
                <a:ea typeface="Open Sans"/>
                <a:cs typeface="Open Sans"/>
                <a:sym typeface="Open Sans"/>
              </a:endParaRPr>
            </a:p>
          </p:txBody>
        </p:sp>
      </p:grpSp>
      <p:pic>
        <p:nvPicPr>
          <p:cNvPr id="374" name="Google Shape;374;p37"/>
          <p:cNvPicPr preferRelativeResize="0"/>
          <p:nvPr/>
        </p:nvPicPr>
        <p:blipFill rotWithShape="1">
          <a:blip r:embed="rId3">
            <a:alphaModFix/>
          </a:blip>
          <a:srcRect b="0" l="21574" r="21574" t="0"/>
          <a:stretch/>
        </p:blipFill>
        <p:spPr>
          <a:xfrm>
            <a:off x="0" y="0"/>
            <a:ext cx="8094949" cy="102870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78" name="Shape 378"/>
        <p:cNvGrpSpPr/>
        <p:nvPr/>
      </p:nvGrpSpPr>
      <p:grpSpPr>
        <a:xfrm>
          <a:off x="0" y="0"/>
          <a:ext cx="0" cy="0"/>
          <a:chOff x="0" y="0"/>
          <a:chExt cx="0" cy="0"/>
        </a:xfrm>
      </p:grpSpPr>
      <p:sp>
        <p:nvSpPr>
          <p:cNvPr id="379" name="Google Shape;379;p38"/>
          <p:cNvSpPr txBox="1"/>
          <p:nvPr/>
        </p:nvSpPr>
        <p:spPr>
          <a:xfrm>
            <a:off x="1028700" y="857250"/>
            <a:ext cx="7574915" cy="156654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Making a Pair</a:t>
            </a:r>
            <a:endParaRPr/>
          </a:p>
        </p:txBody>
      </p:sp>
      <p:sp>
        <p:nvSpPr>
          <p:cNvPr id="380" name="Google Shape;380;p38"/>
          <p:cNvSpPr txBox="1"/>
          <p:nvPr/>
        </p:nvSpPr>
        <p:spPr>
          <a:xfrm>
            <a:off x="1028700" y="2328544"/>
            <a:ext cx="13807486" cy="88709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Imagining a Usage 101 for Risk Assessment</a:t>
            </a:r>
            <a:endParaRPr/>
          </a:p>
        </p:txBody>
      </p:sp>
      <p:sp>
        <p:nvSpPr>
          <p:cNvPr id="381" name="Google Shape;381;p38"/>
          <p:cNvSpPr txBox="1"/>
          <p:nvPr/>
        </p:nvSpPr>
        <p:spPr>
          <a:xfrm>
            <a:off x="1028700" y="4341009"/>
            <a:ext cx="16098112" cy="3789680"/>
          </a:xfrm>
          <a:prstGeom prst="rect">
            <a:avLst/>
          </a:prstGeom>
          <a:noFill/>
          <a:ln>
            <a:noFill/>
          </a:ln>
        </p:spPr>
        <p:txBody>
          <a:bodyPr anchorCtr="0" anchor="t" bIns="0" lIns="0" spcFirstLastPara="1" rIns="0" wrap="square" tIns="0">
            <a:spAutoFit/>
          </a:bodyPr>
          <a:lstStyle/>
          <a:p>
            <a:pPr indent="0" lvl="0" marL="0" marR="0" rtl="0" algn="l">
              <a:lnSpc>
                <a:spcPct val="932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367030" lvl="1" marL="734059" marR="0" rtl="0" algn="l">
              <a:lnSpc>
                <a:spcPct val="140011"/>
              </a:lnSpc>
              <a:spcBef>
                <a:spcPts val="0"/>
              </a:spcBef>
              <a:spcAft>
                <a:spcPts val="0"/>
              </a:spcAft>
              <a:buClr>
                <a:srgbClr val="FFFFFF"/>
              </a:buClr>
              <a:buSzPts val="3399"/>
              <a:buFont typeface="Arial"/>
              <a:buAutoNum type="arabicPeriod"/>
            </a:pPr>
            <a:r>
              <a:rPr b="0" i="0" lang="en-US" sz="3399" u="none" cap="none" strike="noStrike">
                <a:solidFill>
                  <a:srgbClr val="FFFFFF"/>
                </a:solidFill>
                <a:latin typeface="Arial"/>
                <a:ea typeface="Arial"/>
                <a:cs typeface="Arial"/>
                <a:sym typeface="Arial"/>
              </a:rPr>
              <a:t>Search by </a:t>
            </a:r>
            <a:r>
              <a:rPr b="1" i="0" lang="en-US" sz="3399" u="none" cap="none" strike="noStrike">
                <a:solidFill>
                  <a:srgbClr val="FFFFFF"/>
                </a:solidFill>
                <a:latin typeface="Arial"/>
                <a:ea typeface="Arial"/>
                <a:cs typeface="Arial"/>
                <a:sym typeface="Arial"/>
              </a:rPr>
              <a:t>Feature </a:t>
            </a:r>
            <a:r>
              <a:rPr b="0" i="0" lang="en-US" sz="3399" u="none" cap="none" strike="noStrike">
                <a:solidFill>
                  <a:srgbClr val="FFFFFF"/>
                </a:solidFill>
                <a:latin typeface="Arial"/>
                <a:ea typeface="Arial"/>
                <a:cs typeface="Arial"/>
                <a:sym typeface="Arial"/>
              </a:rPr>
              <a:t>or </a:t>
            </a:r>
            <a:r>
              <a:rPr b="1" i="0" lang="en-US" sz="3399" u="none" cap="none" strike="noStrike">
                <a:solidFill>
                  <a:srgbClr val="FFFFFF"/>
                </a:solidFill>
                <a:latin typeface="Arial"/>
                <a:ea typeface="Arial"/>
                <a:cs typeface="Arial"/>
                <a:sym typeface="Arial"/>
              </a:rPr>
              <a:t>Goals/Objective</a:t>
            </a:r>
            <a:endParaRPr/>
          </a:p>
          <a:p>
            <a:pPr indent="-367030" lvl="1" marL="734059" marR="0" rtl="0" algn="l">
              <a:lnSpc>
                <a:spcPct val="140011"/>
              </a:lnSpc>
              <a:spcBef>
                <a:spcPts val="0"/>
              </a:spcBef>
              <a:spcAft>
                <a:spcPts val="0"/>
              </a:spcAft>
              <a:buClr>
                <a:srgbClr val="FFFFFF"/>
              </a:buClr>
              <a:buSzPts val="3399"/>
              <a:buFont typeface="Arial"/>
              <a:buAutoNum type="arabicPeriod"/>
            </a:pPr>
            <a:r>
              <a:rPr b="0" i="0" lang="en-US" sz="3399" u="none" cap="none" strike="noStrike">
                <a:solidFill>
                  <a:srgbClr val="FFFFFF"/>
                </a:solidFill>
                <a:latin typeface="Arial"/>
                <a:ea typeface="Arial"/>
                <a:cs typeface="Arial"/>
                <a:sym typeface="Arial"/>
              </a:rPr>
              <a:t>Browse </a:t>
            </a:r>
            <a:r>
              <a:rPr b="1" i="0" lang="en-US" sz="3399" u="none" cap="none" strike="noStrike">
                <a:solidFill>
                  <a:srgbClr val="FFFFFF"/>
                </a:solidFill>
                <a:latin typeface="Arial"/>
                <a:ea typeface="Arial"/>
                <a:cs typeface="Arial"/>
                <a:sym typeface="Arial"/>
              </a:rPr>
              <a:t>Journeys/Examples</a:t>
            </a:r>
            <a:r>
              <a:rPr b="0" i="0" lang="en-US" sz="3399" u="none" cap="none" strike="noStrike">
                <a:solidFill>
                  <a:srgbClr val="FFFFFF"/>
                </a:solidFill>
                <a:latin typeface="Arial"/>
                <a:ea typeface="Arial"/>
                <a:cs typeface="Arial"/>
                <a:sym typeface="Arial"/>
              </a:rPr>
              <a:t> for help identifying how to find abuse</a:t>
            </a:r>
            <a:endParaRPr/>
          </a:p>
          <a:p>
            <a:pPr indent="-367030" lvl="1" marL="734059" marR="0" rtl="0" algn="l">
              <a:lnSpc>
                <a:spcPct val="140011"/>
              </a:lnSpc>
              <a:spcBef>
                <a:spcPts val="0"/>
              </a:spcBef>
              <a:spcAft>
                <a:spcPts val="0"/>
              </a:spcAft>
              <a:buClr>
                <a:srgbClr val="FFFFFF"/>
              </a:buClr>
              <a:buSzPts val="3399"/>
              <a:buFont typeface="Arial"/>
              <a:buAutoNum type="arabicPeriod"/>
            </a:pPr>
            <a:r>
              <a:rPr b="0" i="0" lang="en-US" sz="3399" u="none" cap="none" strike="noStrike">
                <a:solidFill>
                  <a:srgbClr val="FFFFFF"/>
                </a:solidFill>
                <a:latin typeface="Arial"/>
                <a:ea typeface="Arial"/>
                <a:cs typeface="Arial"/>
                <a:sym typeface="Arial"/>
              </a:rPr>
              <a:t>Research applicable </a:t>
            </a:r>
            <a:r>
              <a:rPr b="1" i="0" lang="en-US" sz="3399" u="none" cap="none" strike="noStrike">
                <a:solidFill>
                  <a:srgbClr val="FFFFFF"/>
                </a:solidFill>
                <a:latin typeface="Arial"/>
                <a:ea typeface="Arial"/>
                <a:cs typeface="Arial"/>
                <a:sym typeface="Arial"/>
              </a:rPr>
              <a:t>Platform Mitigations</a:t>
            </a:r>
            <a:endParaRPr/>
          </a:p>
          <a:p>
            <a:pPr indent="-367030" lvl="1" marL="734059" marR="0" rtl="0" algn="l">
              <a:lnSpc>
                <a:spcPct val="140011"/>
              </a:lnSpc>
              <a:spcBef>
                <a:spcPts val="0"/>
              </a:spcBef>
              <a:spcAft>
                <a:spcPts val="0"/>
              </a:spcAft>
              <a:buClr>
                <a:srgbClr val="FFFFFF"/>
              </a:buClr>
              <a:buSzPts val="3399"/>
              <a:buFont typeface="Arial"/>
              <a:buAutoNum type="arabicPeriod"/>
            </a:pPr>
            <a:r>
              <a:rPr b="0" i="0" lang="en-US" sz="3399" u="none" cap="none" strike="noStrike">
                <a:solidFill>
                  <a:srgbClr val="FFFFFF"/>
                </a:solidFill>
                <a:latin typeface="Arial"/>
                <a:ea typeface="Arial"/>
                <a:cs typeface="Arial"/>
                <a:sym typeface="Arial"/>
              </a:rPr>
              <a:t>Construct, w/BYOB data a </a:t>
            </a:r>
            <a:r>
              <a:rPr b="1" i="0" lang="en-US" sz="3399" u="none" cap="none" strike="noStrike">
                <a:solidFill>
                  <a:srgbClr val="FFFFFF"/>
                </a:solidFill>
                <a:latin typeface="Arial"/>
                <a:ea typeface="Arial"/>
                <a:cs typeface="Arial"/>
                <a:sym typeface="Arial"/>
              </a:rPr>
              <a:t>User Journey/Troupe</a:t>
            </a:r>
            <a:r>
              <a:rPr b="0" i="0" lang="en-US" sz="3399" u="none" cap="none" strike="noStrike">
                <a:solidFill>
                  <a:srgbClr val="FFFFFF"/>
                </a:solidFill>
                <a:latin typeface="Arial"/>
                <a:ea typeface="Arial"/>
                <a:cs typeface="Arial"/>
                <a:sym typeface="Arial"/>
              </a:rPr>
              <a:t> for use internally</a:t>
            </a:r>
            <a:endParaRPr/>
          </a:p>
          <a:p>
            <a:pPr indent="-367030" lvl="1" marL="734059" marR="0" rtl="0" algn="l">
              <a:lnSpc>
                <a:spcPct val="140011"/>
              </a:lnSpc>
              <a:spcBef>
                <a:spcPts val="0"/>
              </a:spcBef>
              <a:spcAft>
                <a:spcPts val="0"/>
              </a:spcAft>
              <a:buClr>
                <a:srgbClr val="FFFFFF"/>
              </a:buClr>
              <a:buSzPts val="3399"/>
              <a:buFont typeface="Arial"/>
              <a:buAutoNum type="arabicPeriod"/>
            </a:pPr>
            <a:r>
              <a:rPr b="0" i="0" lang="en-US" sz="3399" u="none" cap="none" strike="noStrike">
                <a:solidFill>
                  <a:srgbClr val="FFFFFF"/>
                </a:solidFill>
                <a:latin typeface="Arial"/>
                <a:ea typeface="Arial"/>
                <a:cs typeface="Arial"/>
                <a:sym typeface="Arial"/>
              </a:rPr>
              <a:t>Attach to existing or ongoing risk assessment and </a:t>
            </a:r>
            <a:r>
              <a:rPr b="1" i="0" lang="en-US" sz="3399" u="none" cap="none" strike="noStrike">
                <a:solidFill>
                  <a:srgbClr val="FFFFFF"/>
                </a:solidFill>
                <a:latin typeface="Arial"/>
                <a:ea typeface="Arial"/>
                <a:cs typeface="Arial"/>
                <a:sym typeface="Arial"/>
              </a:rPr>
              <a:t>Decide</a:t>
            </a:r>
            <a:r>
              <a:rPr b="0" i="0" lang="en-US" sz="3399" u="none" cap="none" strike="noStrike">
                <a:solidFill>
                  <a:srgbClr val="FFFFFF"/>
                </a:solidFill>
                <a:latin typeface="Arial"/>
                <a:ea typeface="Arial"/>
                <a:cs typeface="Arial"/>
                <a:sym typeface="Arial"/>
              </a:rPr>
              <a:t> </a:t>
            </a:r>
            <a:r>
              <a:rPr b="1" i="0" lang="en-US" sz="3399" u="none" cap="none" strike="noStrike">
                <a:solidFill>
                  <a:srgbClr val="FFFFFF"/>
                </a:solidFill>
                <a:latin typeface="Arial"/>
                <a:ea typeface="Arial"/>
                <a:cs typeface="Arial"/>
                <a:sym typeface="Arial"/>
              </a:rPr>
              <a:t>Changes</a:t>
            </a:r>
            <a:endParaRPr/>
          </a:p>
          <a:p>
            <a:pPr indent="-367030" lvl="1" marL="734059" marR="0" rtl="0" algn="l">
              <a:lnSpc>
                <a:spcPct val="140011"/>
              </a:lnSpc>
              <a:spcBef>
                <a:spcPts val="0"/>
              </a:spcBef>
              <a:spcAft>
                <a:spcPts val="0"/>
              </a:spcAft>
              <a:buClr>
                <a:srgbClr val="FFFFFF"/>
              </a:buClr>
              <a:buSzPts val="3399"/>
              <a:buFont typeface="Arial"/>
              <a:buAutoNum type="arabicPeriod"/>
            </a:pPr>
            <a:r>
              <a:rPr b="1" i="0" lang="en-US" sz="3399" u="none" cap="none" strike="noStrike">
                <a:solidFill>
                  <a:srgbClr val="FFFFFF"/>
                </a:solidFill>
                <a:latin typeface="Arial"/>
                <a:ea typeface="Arial"/>
                <a:cs typeface="Arial"/>
                <a:sym typeface="Arial"/>
              </a:rPr>
              <a:t>Contribute Any Additional Examples</a:t>
            </a:r>
            <a:r>
              <a:rPr b="0" i="0" lang="en-US" sz="3399" u="none" cap="none" strike="noStrike">
                <a:solidFill>
                  <a:srgbClr val="FFFFFF"/>
                </a:solidFill>
                <a:latin typeface="Arial"/>
                <a:ea typeface="Arial"/>
                <a:cs typeface="Arial"/>
                <a:sym typeface="Arial"/>
              </a:rPr>
              <a:t> post-decision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85" name="Shape 385"/>
        <p:cNvGrpSpPr/>
        <p:nvPr/>
      </p:nvGrpSpPr>
      <p:grpSpPr>
        <a:xfrm>
          <a:off x="0" y="0"/>
          <a:ext cx="0" cy="0"/>
          <a:chOff x="0" y="0"/>
          <a:chExt cx="0" cy="0"/>
        </a:xfrm>
      </p:grpSpPr>
      <p:sp>
        <p:nvSpPr>
          <p:cNvPr id="386" name="Google Shape;386;p39"/>
          <p:cNvSpPr txBox="1"/>
          <p:nvPr/>
        </p:nvSpPr>
        <p:spPr>
          <a:xfrm>
            <a:off x="727666" y="2019320"/>
            <a:ext cx="13824452" cy="3508374"/>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Troupe: Jovial Jesters</a:t>
            </a:r>
            <a:endParaRPr/>
          </a:p>
          <a:p>
            <a:pPr indent="0" lvl="0" marL="0" marR="0" rtl="0" algn="just">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Goal: I want to Sell a Limited Skin</a:t>
            </a:r>
            <a:endParaRPr/>
          </a:p>
          <a:p>
            <a:pPr indent="0" lvl="0" marL="0" marR="0" rtl="0" algn="ctr">
              <a:lnSpc>
                <a:spcPct val="140000"/>
              </a:lnSpc>
              <a:spcBef>
                <a:spcPts val="0"/>
              </a:spcBef>
              <a:spcAft>
                <a:spcPts val="0"/>
              </a:spcAft>
              <a:buNone/>
            </a:pPr>
            <a:r>
              <a:t/>
            </a:r>
            <a:endParaRPr b="1" i="0" sz="4000" u="none" cap="none" strike="noStrike">
              <a:solidFill>
                <a:srgbClr val="FFFFFF"/>
              </a:solidFill>
              <a:latin typeface="Arial"/>
              <a:ea typeface="Arial"/>
              <a:cs typeface="Arial"/>
              <a:sym typeface="Arial"/>
            </a:endParaRPr>
          </a:p>
          <a:p>
            <a:pPr indent="0" lvl="0" marL="0" marR="0" rtl="0" algn="ctr">
              <a:lnSpc>
                <a:spcPct val="140000"/>
              </a:lnSpc>
              <a:spcBef>
                <a:spcPts val="0"/>
              </a:spcBef>
              <a:spcAft>
                <a:spcPts val="0"/>
              </a:spcAft>
              <a:buNone/>
            </a:pPr>
            <a:r>
              <a:t/>
            </a:r>
            <a:endParaRPr b="1" i="0" sz="4000" u="none" cap="none" strike="noStrike">
              <a:solidFill>
                <a:srgbClr val="FFFFFF"/>
              </a:solidFill>
              <a:latin typeface="Arial"/>
              <a:ea typeface="Arial"/>
              <a:cs typeface="Arial"/>
              <a:sym typeface="Arial"/>
            </a:endParaRPr>
          </a:p>
          <a:p>
            <a:pPr indent="0" lvl="0" marL="0" marR="0" rtl="0" algn="ctr">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 </a:t>
            </a:r>
            <a:endParaRPr/>
          </a:p>
        </p:txBody>
      </p:sp>
      <p:sp>
        <p:nvSpPr>
          <p:cNvPr id="387" name="Google Shape;387;p39"/>
          <p:cNvSpPr txBox="1"/>
          <p:nvPr/>
        </p:nvSpPr>
        <p:spPr>
          <a:xfrm>
            <a:off x="727666" y="538501"/>
            <a:ext cx="13393101" cy="1566544"/>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Example User Journey </a:t>
            </a:r>
            <a:endParaRPr/>
          </a:p>
        </p:txBody>
      </p:sp>
      <p:sp>
        <p:nvSpPr>
          <p:cNvPr id="388" name="Google Shape;388;p39"/>
          <p:cNvSpPr txBox="1"/>
          <p:nvPr/>
        </p:nvSpPr>
        <p:spPr>
          <a:xfrm>
            <a:off x="727666" y="4538642"/>
            <a:ext cx="15013575" cy="3580765"/>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0" i="0" lang="en-US" sz="3399" u="none" cap="none" strike="noStrike">
                <a:solidFill>
                  <a:srgbClr val="FFFFFF"/>
                </a:solidFill>
                <a:latin typeface="Arial"/>
                <a:ea typeface="Arial"/>
                <a:cs typeface="Arial"/>
                <a:sym typeface="Arial"/>
              </a:rPr>
              <a:t>I’m dealing with an issue at a gaming company where we released a limited edition birthday skin for characters who log on during the event. They have a chance to get one of 20 festve costumes. The event is super popular, but we’ve noticed a huge increase in “stale” users who only seem to have joined for the event and I big increase in real users who appeal that we’ve deleted their account. The appeals seem real.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92" name="Shape 392"/>
        <p:cNvGrpSpPr/>
        <p:nvPr/>
      </p:nvGrpSpPr>
      <p:grpSpPr>
        <a:xfrm>
          <a:off x="0" y="0"/>
          <a:ext cx="0" cy="0"/>
          <a:chOff x="0" y="0"/>
          <a:chExt cx="0" cy="0"/>
        </a:xfrm>
      </p:grpSpPr>
      <p:sp>
        <p:nvSpPr>
          <p:cNvPr id="393" name="Google Shape;393;p40"/>
          <p:cNvSpPr txBox="1"/>
          <p:nvPr/>
        </p:nvSpPr>
        <p:spPr>
          <a:xfrm>
            <a:off x="727666" y="2019320"/>
            <a:ext cx="13824452" cy="3508374"/>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Troupe: Jovial Jesters</a:t>
            </a:r>
            <a:endParaRPr/>
          </a:p>
          <a:p>
            <a:pPr indent="0" lvl="0" marL="0" marR="0" rtl="0" algn="just">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Goal: I want to Sell a Limited Skin</a:t>
            </a:r>
            <a:endParaRPr/>
          </a:p>
          <a:p>
            <a:pPr indent="0" lvl="0" marL="0" marR="0" rtl="0" algn="ctr">
              <a:lnSpc>
                <a:spcPct val="140000"/>
              </a:lnSpc>
              <a:spcBef>
                <a:spcPts val="0"/>
              </a:spcBef>
              <a:spcAft>
                <a:spcPts val="0"/>
              </a:spcAft>
              <a:buNone/>
            </a:pPr>
            <a:r>
              <a:t/>
            </a:r>
            <a:endParaRPr b="1" i="0" sz="4000" u="none" cap="none" strike="noStrike">
              <a:solidFill>
                <a:srgbClr val="FFFFFF"/>
              </a:solidFill>
              <a:latin typeface="Arial"/>
              <a:ea typeface="Arial"/>
              <a:cs typeface="Arial"/>
              <a:sym typeface="Arial"/>
            </a:endParaRPr>
          </a:p>
          <a:p>
            <a:pPr indent="0" lvl="0" marL="0" marR="0" rtl="0" algn="ctr">
              <a:lnSpc>
                <a:spcPct val="140000"/>
              </a:lnSpc>
              <a:spcBef>
                <a:spcPts val="0"/>
              </a:spcBef>
              <a:spcAft>
                <a:spcPts val="0"/>
              </a:spcAft>
              <a:buNone/>
            </a:pPr>
            <a:r>
              <a:t/>
            </a:r>
            <a:endParaRPr b="1" i="0" sz="4000" u="none" cap="none" strike="noStrike">
              <a:solidFill>
                <a:srgbClr val="FFFFFF"/>
              </a:solidFill>
              <a:latin typeface="Arial"/>
              <a:ea typeface="Arial"/>
              <a:cs typeface="Arial"/>
              <a:sym typeface="Arial"/>
            </a:endParaRPr>
          </a:p>
          <a:p>
            <a:pPr indent="0" lvl="0" marL="0" marR="0" rtl="0" algn="ctr">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 </a:t>
            </a:r>
            <a:endParaRPr/>
          </a:p>
        </p:txBody>
      </p:sp>
      <p:graphicFrame>
        <p:nvGraphicFramePr>
          <p:cNvPr id="394" name="Google Shape;394;p40"/>
          <p:cNvGraphicFramePr/>
          <p:nvPr/>
        </p:nvGraphicFramePr>
        <p:xfrm>
          <a:off x="727666" y="3816370"/>
          <a:ext cx="3000000" cy="3000000"/>
        </p:xfrm>
        <a:graphic>
          <a:graphicData uri="http://schemas.openxmlformats.org/drawingml/2006/table">
            <a:tbl>
              <a:tblPr>
                <a:noFill/>
                <a:tableStyleId>{8B057ED1-1C66-4261-8BA8-10B138795270}</a:tableStyleId>
              </a:tblPr>
              <a:tblGrid>
                <a:gridCol w="2169775"/>
                <a:gridCol w="1492350"/>
                <a:gridCol w="10834900"/>
                <a:gridCol w="1598275"/>
              </a:tblGrid>
              <a:tr h="862900">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Objective</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Feature</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Incentives/Motivations</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Method</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1236825">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Create Account</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Signup</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need to create many accounts because the skin is available 5% of the time</a:t>
                      </a:r>
                      <a:endParaRPr sz="1100" u="none" cap="none" strike="noStrike"/>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need an account to transfer to the buyer</a:t>
                      </a:r>
                      <a:endParaRPr/>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1610750">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Send and Verify Email</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Email Verif</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need to verify my email to claim a skin</a:t>
                      </a:r>
                      <a:endParaRPr sz="1100" u="none" cap="none" strike="noStrike"/>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can’t message the buyer without verification</a:t>
                      </a:r>
                      <a:endParaRPr/>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Verified accounts are more likely to sell</a:t>
                      </a:r>
                      <a:endParaRPr/>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862900">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Accept ToS</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Policy</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can’t perform more actions without accepting ToS</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1236825">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Hibernate</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need to pass time until activation</a:t>
                      </a:r>
                      <a:endParaRPr sz="1100" u="none" cap="none" strike="noStrike"/>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can’t claim a skin until my account is fully activated</a:t>
                      </a:r>
                      <a:endParaRPr/>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bl>
          </a:graphicData>
        </a:graphic>
      </p:graphicFrame>
      <p:sp>
        <p:nvSpPr>
          <p:cNvPr id="395" name="Google Shape;395;p40"/>
          <p:cNvSpPr txBox="1"/>
          <p:nvPr/>
        </p:nvSpPr>
        <p:spPr>
          <a:xfrm>
            <a:off x="727666" y="538501"/>
            <a:ext cx="13393101" cy="1566544"/>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Example Journey (1)</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399" name="Shape 399"/>
        <p:cNvGrpSpPr/>
        <p:nvPr/>
      </p:nvGrpSpPr>
      <p:grpSpPr>
        <a:xfrm>
          <a:off x="0" y="0"/>
          <a:ext cx="0" cy="0"/>
          <a:chOff x="0" y="0"/>
          <a:chExt cx="0" cy="0"/>
        </a:xfrm>
      </p:grpSpPr>
      <p:sp>
        <p:nvSpPr>
          <p:cNvPr id="400" name="Google Shape;400;p41"/>
          <p:cNvSpPr txBox="1"/>
          <p:nvPr/>
        </p:nvSpPr>
        <p:spPr>
          <a:xfrm>
            <a:off x="727666" y="2019320"/>
            <a:ext cx="13824452" cy="3508374"/>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Troupe: Jovial Jesters   </a:t>
            </a:r>
            <a:endParaRPr/>
          </a:p>
          <a:p>
            <a:pPr indent="0" lvl="0" marL="0" marR="0" rtl="0" algn="just">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Goal: I want to Sell a Limited Skin</a:t>
            </a:r>
            <a:endParaRPr/>
          </a:p>
          <a:p>
            <a:pPr indent="0" lvl="0" marL="0" marR="0" rtl="0" algn="ctr">
              <a:lnSpc>
                <a:spcPct val="140000"/>
              </a:lnSpc>
              <a:spcBef>
                <a:spcPts val="0"/>
              </a:spcBef>
              <a:spcAft>
                <a:spcPts val="0"/>
              </a:spcAft>
              <a:buNone/>
            </a:pPr>
            <a:r>
              <a:t/>
            </a:r>
            <a:endParaRPr b="1" i="0" sz="4000" u="none" cap="none" strike="noStrike">
              <a:solidFill>
                <a:srgbClr val="FFFFFF"/>
              </a:solidFill>
              <a:latin typeface="Arial"/>
              <a:ea typeface="Arial"/>
              <a:cs typeface="Arial"/>
              <a:sym typeface="Arial"/>
            </a:endParaRPr>
          </a:p>
          <a:p>
            <a:pPr indent="0" lvl="0" marL="0" marR="0" rtl="0" algn="ctr">
              <a:lnSpc>
                <a:spcPct val="140000"/>
              </a:lnSpc>
              <a:spcBef>
                <a:spcPts val="0"/>
              </a:spcBef>
              <a:spcAft>
                <a:spcPts val="0"/>
              </a:spcAft>
              <a:buNone/>
            </a:pPr>
            <a:r>
              <a:t/>
            </a:r>
            <a:endParaRPr b="1" i="0" sz="4000" u="none" cap="none" strike="noStrike">
              <a:solidFill>
                <a:srgbClr val="FFFFFF"/>
              </a:solidFill>
              <a:latin typeface="Arial"/>
              <a:ea typeface="Arial"/>
              <a:cs typeface="Arial"/>
              <a:sym typeface="Arial"/>
            </a:endParaRPr>
          </a:p>
          <a:p>
            <a:pPr indent="0" lvl="0" marL="0" marR="0" rtl="0" algn="ctr">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 </a:t>
            </a:r>
            <a:endParaRPr/>
          </a:p>
        </p:txBody>
      </p:sp>
      <p:graphicFrame>
        <p:nvGraphicFramePr>
          <p:cNvPr id="401" name="Google Shape;401;p41"/>
          <p:cNvGraphicFramePr/>
          <p:nvPr/>
        </p:nvGraphicFramePr>
        <p:xfrm>
          <a:off x="727666" y="3816370"/>
          <a:ext cx="3000000" cy="3000000"/>
        </p:xfrm>
        <a:graphic>
          <a:graphicData uri="http://schemas.openxmlformats.org/drawingml/2006/table">
            <a:tbl>
              <a:tblPr>
                <a:noFill/>
                <a:tableStyleId>{8B057ED1-1C66-4261-8BA8-10B138795270}</a:tableStyleId>
              </a:tblPr>
              <a:tblGrid>
                <a:gridCol w="2169775"/>
                <a:gridCol w="1492350"/>
                <a:gridCol w="10893000"/>
                <a:gridCol w="1540200"/>
              </a:tblGrid>
              <a:tr h="863900">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Objective</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Feature</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Incentives/Motivations</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Method</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1238250">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Check Life</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Various</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need to do a common action regularly to test the account is alive</a:t>
                      </a:r>
                      <a:endParaRPr sz="1100" u="none" cap="none" strike="noStrike"/>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want the account to seem legitimate</a:t>
                      </a:r>
                      <a:endParaRPr/>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1610425">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Acquire Skin</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Reward</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The skin is limited edition and not garunteed</a:t>
                      </a:r>
                      <a:endParaRPr sz="1100" u="none" cap="none" strike="noStrike"/>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This skin in game has a silly dance, which is unique</a:t>
                      </a:r>
                      <a:endParaRPr/>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1238250">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Check Skins</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Items</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am not garunteed to have the skin</a:t>
                      </a:r>
                      <a:endParaRPr sz="1100" u="none" cap="none" strike="noStrike"/>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therefore have to validate that I see it in my inventory</a:t>
                      </a:r>
                      <a:endParaRPr/>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bl>
          </a:graphicData>
        </a:graphic>
      </p:graphicFrame>
      <p:sp>
        <p:nvSpPr>
          <p:cNvPr id="402" name="Google Shape;402;p41"/>
          <p:cNvSpPr txBox="1"/>
          <p:nvPr/>
        </p:nvSpPr>
        <p:spPr>
          <a:xfrm>
            <a:off x="727666" y="538501"/>
            <a:ext cx="13393101" cy="1566544"/>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Example Journey (2)</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116" name="Shape 116"/>
        <p:cNvGrpSpPr/>
        <p:nvPr/>
      </p:nvGrpSpPr>
      <p:grpSpPr>
        <a:xfrm>
          <a:off x="0" y="0"/>
          <a:ext cx="0" cy="0"/>
          <a:chOff x="0" y="0"/>
          <a:chExt cx="0" cy="0"/>
        </a:xfrm>
      </p:grpSpPr>
      <p:sp>
        <p:nvSpPr>
          <p:cNvPr id="117" name="Google Shape;117;p15"/>
          <p:cNvSpPr txBox="1"/>
          <p:nvPr/>
        </p:nvSpPr>
        <p:spPr>
          <a:xfrm>
            <a:off x="6403744" y="4533900"/>
            <a:ext cx="5480511"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8000" u="none" cap="none" strike="noStrike">
                <a:solidFill>
                  <a:srgbClr val="FFFFFF"/>
                </a:solidFill>
                <a:latin typeface="Open Sans"/>
                <a:ea typeface="Open Sans"/>
                <a:cs typeface="Open Sans"/>
                <a:sym typeface="Open Sans"/>
              </a:rPr>
              <a:t>Disclaimer</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10" name="Shape 410"/>
        <p:cNvGrpSpPr/>
        <p:nvPr/>
      </p:nvGrpSpPr>
      <p:grpSpPr>
        <a:xfrm>
          <a:off x="0" y="0"/>
          <a:ext cx="0" cy="0"/>
          <a:chOff x="0" y="0"/>
          <a:chExt cx="0" cy="0"/>
        </a:xfrm>
      </p:grpSpPr>
      <p:sp>
        <p:nvSpPr>
          <p:cNvPr id="411" name="Google Shape;411;p42"/>
          <p:cNvSpPr txBox="1"/>
          <p:nvPr/>
        </p:nvSpPr>
        <p:spPr>
          <a:xfrm>
            <a:off x="727666" y="2019320"/>
            <a:ext cx="13824452" cy="3508374"/>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Troupe: Jovial Jesters</a:t>
            </a:r>
            <a:endParaRPr/>
          </a:p>
          <a:p>
            <a:pPr indent="0" lvl="0" marL="0" marR="0" rtl="0" algn="just">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Goal: I want to Sell a Limited Skin</a:t>
            </a:r>
            <a:endParaRPr/>
          </a:p>
          <a:p>
            <a:pPr indent="0" lvl="0" marL="0" marR="0" rtl="0" algn="ctr">
              <a:lnSpc>
                <a:spcPct val="140000"/>
              </a:lnSpc>
              <a:spcBef>
                <a:spcPts val="0"/>
              </a:spcBef>
              <a:spcAft>
                <a:spcPts val="0"/>
              </a:spcAft>
              <a:buNone/>
            </a:pPr>
            <a:r>
              <a:t/>
            </a:r>
            <a:endParaRPr b="1" i="0" sz="4000" u="none" cap="none" strike="noStrike">
              <a:solidFill>
                <a:srgbClr val="FFFFFF"/>
              </a:solidFill>
              <a:latin typeface="Arial"/>
              <a:ea typeface="Arial"/>
              <a:cs typeface="Arial"/>
              <a:sym typeface="Arial"/>
            </a:endParaRPr>
          </a:p>
          <a:p>
            <a:pPr indent="0" lvl="0" marL="0" marR="0" rtl="0" algn="ctr">
              <a:lnSpc>
                <a:spcPct val="140000"/>
              </a:lnSpc>
              <a:spcBef>
                <a:spcPts val="0"/>
              </a:spcBef>
              <a:spcAft>
                <a:spcPts val="0"/>
              </a:spcAft>
              <a:buNone/>
            </a:pPr>
            <a:r>
              <a:t/>
            </a:r>
            <a:endParaRPr b="1" i="0" sz="4000" u="none" cap="none" strike="noStrike">
              <a:solidFill>
                <a:srgbClr val="FFFFFF"/>
              </a:solidFill>
              <a:latin typeface="Arial"/>
              <a:ea typeface="Arial"/>
              <a:cs typeface="Arial"/>
              <a:sym typeface="Arial"/>
            </a:endParaRPr>
          </a:p>
          <a:p>
            <a:pPr indent="0" lvl="0" marL="0" marR="0" rtl="0" algn="ctr">
              <a:lnSpc>
                <a:spcPct val="140000"/>
              </a:lnSpc>
              <a:spcBef>
                <a:spcPts val="0"/>
              </a:spcBef>
              <a:spcAft>
                <a:spcPts val="0"/>
              </a:spcAft>
              <a:buNone/>
            </a:pPr>
            <a:r>
              <a:rPr b="1" i="0" lang="en-US" sz="4000" u="none" cap="none" strike="noStrike">
                <a:solidFill>
                  <a:srgbClr val="FFFFFF"/>
                </a:solidFill>
                <a:latin typeface="Arial"/>
                <a:ea typeface="Arial"/>
                <a:cs typeface="Arial"/>
                <a:sym typeface="Arial"/>
              </a:rPr>
              <a:t> </a:t>
            </a:r>
            <a:endParaRPr/>
          </a:p>
        </p:txBody>
      </p:sp>
      <p:graphicFrame>
        <p:nvGraphicFramePr>
          <p:cNvPr id="412" name="Google Shape;412;p42"/>
          <p:cNvGraphicFramePr/>
          <p:nvPr/>
        </p:nvGraphicFramePr>
        <p:xfrm>
          <a:off x="727666" y="3895725"/>
          <a:ext cx="3000000" cy="3000000"/>
        </p:xfrm>
        <a:graphic>
          <a:graphicData uri="http://schemas.openxmlformats.org/drawingml/2006/table">
            <a:tbl>
              <a:tblPr>
                <a:noFill/>
                <a:tableStyleId>{8B057ED1-1C66-4261-8BA8-10B138795270}</a:tableStyleId>
              </a:tblPr>
              <a:tblGrid>
                <a:gridCol w="2169775"/>
                <a:gridCol w="1492350"/>
                <a:gridCol w="10863950"/>
                <a:gridCol w="1569225"/>
              </a:tblGrid>
              <a:tr h="862825">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Objective</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Feature</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Incentives</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b="1" lang="en-US" sz="2100" u="none" cap="none" strike="noStrike">
                          <a:solidFill>
                            <a:srgbClr val="FFFFFF"/>
                          </a:solidFill>
                          <a:latin typeface="Open Sans"/>
                          <a:ea typeface="Open Sans"/>
                          <a:cs typeface="Open Sans"/>
                          <a:sym typeface="Open Sans"/>
                        </a:rPr>
                        <a:t>Method</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1984500">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Hibernate</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did not get the skin</a:t>
                      </a:r>
                      <a:endParaRPr sz="1100" u="none" cap="none" strike="noStrike"/>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could sell the account as part of a bulk package later</a:t>
                      </a:r>
                      <a:endParaRPr/>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need to do more things to sell the acount in bulk so I’ll wait for now</a:t>
                      </a:r>
                      <a:endParaRPr/>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If I met too much friction I’ll hibernate until I can bypass it</a:t>
                      </a:r>
                      <a:endParaRPr/>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1438050">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Change Email to Buyer</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Settings</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got the skin</a:t>
                      </a:r>
                      <a:endParaRPr sz="1100" u="none" cap="none" strike="noStrike"/>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If I don’t change the email, the buyer may think its a scam</a:t>
                      </a:r>
                      <a:endParaRPr/>
                    </a:p>
                    <a:p>
                      <a:pPr indent="0" lvl="0" marL="0" marR="0" rtl="0" algn="l">
                        <a:lnSpc>
                          <a:spcPct val="139916"/>
                        </a:lnSpc>
                        <a:spcBef>
                          <a:spcPts val="0"/>
                        </a:spcBef>
                        <a:spcAft>
                          <a:spcPts val="0"/>
                        </a:spcAft>
                        <a:buNone/>
                      </a:pPr>
                      <a:r>
                        <a:rPr lang="en-US" sz="1200" u="none" cap="none" strike="noStrike">
                          <a:solidFill>
                            <a:srgbClr val="000000"/>
                          </a:solidFill>
                          <a:latin typeface="Arimo"/>
                          <a:ea typeface="Arimo"/>
                          <a:cs typeface="Arimo"/>
                          <a:sym typeface="Arimo"/>
                        </a:rPr>
                        <a:t>If I </a:t>
                      </a:r>
                      <a:endParaRPr/>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A</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r h="1610600">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Buyer Signs In</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Login</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I got the skin</a:t>
                      </a:r>
                      <a:endParaRPr sz="1100" u="none" cap="none" strike="noStrike"/>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The Buyer should log in and confirm receipt of a sample of accounts</a:t>
                      </a:r>
                      <a:endParaRPr/>
                    </a:p>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The buyer might complain or discredit me if they can’t test</a:t>
                      </a:r>
                      <a:endParaRPr/>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c>
                  <a:txBody>
                    <a:bodyPr/>
                    <a:lstStyle/>
                    <a:p>
                      <a:pPr indent="0" lvl="0" marL="0" marR="0" rtl="0" algn="ctr">
                        <a:lnSpc>
                          <a:spcPct val="140000"/>
                        </a:lnSpc>
                        <a:spcBef>
                          <a:spcPts val="0"/>
                        </a:spcBef>
                        <a:spcAft>
                          <a:spcPts val="0"/>
                        </a:spcAft>
                        <a:buNone/>
                      </a:pPr>
                      <a:r>
                        <a:rPr lang="en-US" sz="2100" u="none" cap="none" strike="noStrike">
                          <a:solidFill>
                            <a:srgbClr val="FFFFFF"/>
                          </a:solidFill>
                          <a:latin typeface="Open Sans"/>
                          <a:ea typeface="Open Sans"/>
                          <a:cs typeface="Open Sans"/>
                          <a:sym typeface="Open Sans"/>
                        </a:rPr>
                        <a:t>M</a:t>
                      </a:r>
                      <a:endParaRPr sz="1100" u="none" cap="none" strike="noStrike"/>
                    </a:p>
                  </a:txBody>
                  <a:tcPr marT="190500" marB="190500" marR="190500" marL="190500" anchor="ctr">
                    <a:lnL cap="flat" cmpd="sng" w="38100">
                      <a:solidFill>
                        <a:srgbClr val="FF9999"/>
                      </a:solidFill>
                      <a:prstDash val="solid"/>
                      <a:round/>
                      <a:headEnd len="sm" w="sm" type="none"/>
                      <a:tailEnd len="sm" w="sm" type="none"/>
                    </a:lnL>
                    <a:lnR cap="flat" cmpd="sng" w="38100">
                      <a:solidFill>
                        <a:srgbClr val="FF9999"/>
                      </a:solidFill>
                      <a:prstDash val="solid"/>
                      <a:round/>
                      <a:headEnd len="sm" w="sm" type="none"/>
                      <a:tailEnd len="sm" w="sm" type="none"/>
                    </a:lnR>
                    <a:lnT cap="flat" cmpd="sng" w="38100">
                      <a:solidFill>
                        <a:srgbClr val="FF9999"/>
                      </a:solidFill>
                      <a:prstDash val="solid"/>
                      <a:round/>
                      <a:headEnd len="sm" w="sm" type="none"/>
                      <a:tailEnd len="sm" w="sm" type="none"/>
                    </a:lnT>
                    <a:lnB cap="flat" cmpd="sng" w="38100">
                      <a:solidFill>
                        <a:srgbClr val="FF9999"/>
                      </a:solidFill>
                      <a:prstDash val="solid"/>
                      <a:round/>
                      <a:headEnd len="sm" w="sm" type="none"/>
                      <a:tailEnd len="sm" w="sm" type="none"/>
                    </a:lnB>
                  </a:tcPr>
                </a:tc>
              </a:tr>
            </a:tbl>
          </a:graphicData>
        </a:graphic>
      </p:graphicFrame>
      <p:sp>
        <p:nvSpPr>
          <p:cNvPr id="413" name="Google Shape;413;p42"/>
          <p:cNvSpPr txBox="1"/>
          <p:nvPr/>
        </p:nvSpPr>
        <p:spPr>
          <a:xfrm>
            <a:off x="727666" y="538501"/>
            <a:ext cx="13393101" cy="1566544"/>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Example Journey (3)</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21" name="Shape 421"/>
        <p:cNvGrpSpPr/>
        <p:nvPr/>
      </p:nvGrpSpPr>
      <p:grpSpPr>
        <a:xfrm>
          <a:off x="0" y="0"/>
          <a:ext cx="0" cy="0"/>
          <a:chOff x="0" y="0"/>
          <a:chExt cx="0" cy="0"/>
        </a:xfrm>
      </p:grpSpPr>
      <p:sp>
        <p:nvSpPr>
          <p:cNvPr id="422" name="Google Shape;422;p43"/>
          <p:cNvSpPr txBox="1"/>
          <p:nvPr/>
        </p:nvSpPr>
        <p:spPr>
          <a:xfrm>
            <a:off x="4428490" y="2622802"/>
            <a:ext cx="9431020" cy="156654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Contrived World</a:t>
            </a:r>
            <a:endParaRPr/>
          </a:p>
        </p:txBody>
      </p:sp>
      <p:sp>
        <p:nvSpPr>
          <p:cNvPr id="423" name="Google Shape;423;p43"/>
          <p:cNvSpPr txBox="1"/>
          <p:nvPr/>
        </p:nvSpPr>
        <p:spPr>
          <a:xfrm>
            <a:off x="1028700" y="4296937"/>
            <a:ext cx="15670576" cy="273494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Instead of easing an abuse journey we want to add objectives, change incentives, or eliminate the value of the goal at all</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31" name="Shape 431"/>
        <p:cNvGrpSpPr/>
        <p:nvPr/>
      </p:nvGrpSpPr>
      <p:grpSpPr>
        <a:xfrm>
          <a:off x="0" y="0"/>
          <a:ext cx="0" cy="0"/>
          <a:chOff x="0" y="0"/>
          <a:chExt cx="0" cy="0"/>
        </a:xfrm>
      </p:grpSpPr>
      <p:sp>
        <p:nvSpPr>
          <p:cNvPr id="432" name="Google Shape;432;p44"/>
          <p:cNvSpPr txBox="1"/>
          <p:nvPr/>
        </p:nvSpPr>
        <p:spPr>
          <a:xfrm>
            <a:off x="5127784" y="2622802"/>
            <a:ext cx="8032432" cy="156654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Twins by Duty</a:t>
            </a:r>
            <a:endParaRPr/>
          </a:p>
        </p:txBody>
      </p:sp>
      <p:sp>
        <p:nvSpPr>
          <p:cNvPr id="433" name="Google Shape;433;p44"/>
          <p:cNvSpPr txBox="1"/>
          <p:nvPr/>
        </p:nvSpPr>
        <p:spPr>
          <a:xfrm>
            <a:off x="1028700" y="4296937"/>
            <a:ext cx="15670576" cy="273494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In parallel we can compare any friction we introduce to existing legitimate happy user journeys.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41" name="Shape 441"/>
        <p:cNvGrpSpPr/>
        <p:nvPr/>
      </p:nvGrpSpPr>
      <p:grpSpPr>
        <a:xfrm>
          <a:off x="0" y="0"/>
          <a:ext cx="0" cy="0"/>
          <a:chOff x="0" y="0"/>
          <a:chExt cx="0" cy="0"/>
        </a:xfrm>
      </p:grpSpPr>
      <p:sp>
        <p:nvSpPr>
          <p:cNvPr id="442" name="Google Shape;442;p45"/>
          <p:cNvSpPr txBox="1"/>
          <p:nvPr/>
        </p:nvSpPr>
        <p:spPr>
          <a:xfrm>
            <a:off x="1028700" y="3215027"/>
            <a:ext cx="3653073"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E2E8E6"/>
                </a:solidFill>
                <a:latin typeface="Arial"/>
                <a:ea typeface="Arial"/>
                <a:cs typeface="Arial"/>
                <a:sym typeface="Arial"/>
              </a:rPr>
              <a:t>Mitigations</a:t>
            </a:r>
            <a:endParaRPr/>
          </a:p>
        </p:txBody>
      </p:sp>
      <p:sp>
        <p:nvSpPr>
          <p:cNvPr id="443" name="Google Shape;443;p45"/>
          <p:cNvSpPr txBox="1"/>
          <p:nvPr/>
        </p:nvSpPr>
        <p:spPr>
          <a:xfrm>
            <a:off x="1028700" y="4211446"/>
            <a:ext cx="14903560" cy="4190365"/>
          </a:xfrm>
          <a:prstGeom prst="rect">
            <a:avLst/>
          </a:prstGeom>
          <a:noFill/>
          <a:ln>
            <a:noFill/>
          </a:ln>
        </p:spPr>
        <p:txBody>
          <a:bodyPr anchorCtr="0" anchor="t" bIns="0" lIns="0" spcFirstLastPara="1" rIns="0" wrap="square" tIns="0">
            <a:spAutoFit/>
          </a:bodyPr>
          <a:lstStyle/>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Designs can be any standard mitigating feature strategy</a:t>
            </a:r>
            <a:endParaRPr/>
          </a:p>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Designs changes typically change whole incentives</a:t>
            </a:r>
            <a:endParaRPr/>
          </a:p>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Interventions typically don’t change incentives</a:t>
            </a:r>
            <a:endParaRPr/>
          </a:p>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Interventions typically prevent incentives from succeeding by targeting the action based on the method, or the resource directly. </a:t>
            </a:r>
            <a:endParaRPr/>
          </a:p>
          <a:p>
            <a:pPr indent="0" lvl="0" marL="0" marR="0" rtl="0" algn="l">
              <a:lnSpc>
                <a:spcPct val="140011"/>
              </a:lnSpc>
              <a:spcBef>
                <a:spcPts val="0"/>
              </a:spcBef>
              <a:spcAft>
                <a:spcPts val="0"/>
              </a:spcAft>
              <a:buNone/>
            </a:pPr>
            <a:r>
              <a:t/>
            </a:r>
            <a:endParaRPr b="0" i="0" sz="3399" u="none" cap="none" strike="noStrike">
              <a:solidFill>
                <a:srgbClr val="E2E8E6"/>
              </a:solidFill>
              <a:latin typeface="Arial"/>
              <a:ea typeface="Arial"/>
              <a:cs typeface="Arial"/>
              <a:sym typeface="Arial"/>
            </a:endParaRPr>
          </a:p>
          <a:p>
            <a:pPr indent="0" lvl="0" marL="0" marR="0" rtl="0" algn="l">
              <a:lnSpc>
                <a:spcPct val="140011"/>
              </a:lnSpc>
              <a:spcBef>
                <a:spcPts val="0"/>
              </a:spcBef>
              <a:spcAft>
                <a:spcPts val="0"/>
              </a:spcAft>
              <a:buNone/>
            </a:pPr>
            <a:r>
              <a:t/>
            </a:r>
            <a:endParaRPr b="0" i="0" sz="3399" u="none" cap="none" strike="noStrike">
              <a:solidFill>
                <a:srgbClr val="E2E8E6"/>
              </a:solidFill>
              <a:latin typeface="Arial"/>
              <a:ea typeface="Arial"/>
              <a:cs typeface="Arial"/>
              <a:sym typeface="Arial"/>
            </a:endParaRPr>
          </a:p>
        </p:txBody>
      </p:sp>
      <p:sp>
        <p:nvSpPr>
          <p:cNvPr id="444" name="Google Shape;444;p45"/>
          <p:cNvSpPr txBox="1"/>
          <p:nvPr/>
        </p:nvSpPr>
        <p:spPr>
          <a:xfrm>
            <a:off x="1028700" y="806704"/>
            <a:ext cx="15187439" cy="156654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9200" u="none" cap="none" strike="noStrike">
                <a:solidFill>
                  <a:srgbClr val="E2E8E6"/>
                </a:solidFill>
                <a:latin typeface="Arial"/>
                <a:ea typeface="Arial"/>
                <a:cs typeface="Arial"/>
                <a:sym typeface="Arial"/>
              </a:rPr>
              <a:t>Components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48" name="Shape 448"/>
        <p:cNvGrpSpPr/>
        <p:nvPr/>
      </p:nvGrpSpPr>
      <p:grpSpPr>
        <a:xfrm>
          <a:off x="0" y="0"/>
          <a:ext cx="0" cy="0"/>
          <a:chOff x="0" y="0"/>
          <a:chExt cx="0" cy="0"/>
        </a:xfrm>
      </p:grpSpPr>
      <p:sp>
        <p:nvSpPr>
          <p:cNvPr id="449" name="Google Shape;449;p46"/>
          <p:cNvSpPr txBox="1"/>
          <p:nvPr/>
        </p:nvSpPr>
        <p:spPr>
          <a:xfrm>
            <a:off x="1028700" y="3242596"/>
            <a:ext cx="3101854"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E2E8E6"/>
                </a:solidFill>
                <a:latin typeface="Arial"/>
                <a:ea typeface="Arial"/>
                <a:cs typeface="Arial"/>
                <a:sym typeface="Arial"/>
              </a:rPr>
              <a:t>Examples</a:t>
            </a:r>
            <a:endParaRPr/>
          </a:p>
        </p:txBody>
      </p:sp>
      <p:sp>
        <p:nvSpPr>
          <p:cNvPr id="450" name="Google Shape;450;p46"/>
          <p:cNvSpPr txBox="1"/>
          <p:nvPr/>
        </p:nvSpPr>
        <p:spPr>
          <a:xfrm>
            <a:off x="1028700" y="4359496"/>
            <a:ext cx="14010100" cy="1787684"/>
          </a:xfrm>
          <a:prstGeom prst="rect">
            <a:avLst/>
          </a:prstGeom>
          <a:noFill/>
          <a:ln>
            <a:noFill/>
          </a:ln>
        </p:spPr>
        <p:txBody>
          <a:bodyPr anchorCtr="0" anchor="t" bIns="0" lIns="0" spcFirstLastPara="1" rIns="0" wrap="square" tIns="0">
            <a:spAutoFit/>
          </a:bodyPr>
          <a:lstStyle/>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The place for context</a:t>
            </a:r>
            <a:endParaRPr/>
          </a:p>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Associated with either the Mitigation or the Abuse Goal</a:t>
            </a:r>
            <a:endParaRPr/>
          </a:p>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Articles, RFC, Research, Post-Mortems, Queries, Poetry</a:t>
            </a:r>
            <a:endParaRPr/>
          </a:p>
        </p:txBody>
      </p:sp>
      <p:sp>
        <p:nvSpPr>
          <p:cNvPr id="451" name="Google Shape;451;p46"/>
          <p:cNvSpPr txBox="1"/>
          <p:nvPr/>
        </p:nvSpPr>
        <p:spPr>
          <a:xfrm>
            <a:off x="1028700" y="857250"/>
            <a:ext cx="15187439" cy="156654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9200" u="none" cap="none" strike="noStrike">
                <a:solidFill>
                  <a:srgbClr val="E2E8E6"/>
                </a:solidFill>
                <a:latin typeface="Arial"/>
                <a:ea typeface="Arial"/>
                <a:cs typeface="Arial"/>
                <a:sym typeface="Arial"/>
              </a:rPr>
              <a:t>Components (2)</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59" name="Shape 459"/>
        <p:cNvGrpSpPr/>
        <p:nvPr/>
      </p:nvGrpSpPr>
      <p:grpSpPr>
        <a:xfrm>
          <a:off x="0" y="0"/>
          <a:ext cx="0" cy="0"/>
          <a:chOff x="0" y="0"/>
          <a:chExt cx="0" cy="0"/>
        </a:xfrm>
      </p:grpSpPr>
      <p:sp>
        <p:nvSpPr>
          <p:cNvPr id="460" name="Google Shape;460;p47"/>
          <p:cNvSpPr txBox="1"/>
          <p:nvPr/>
        </p:nvSpPr>
        <p:spPr>
          <a:xfrm>
            <a:off x="1028700" y="3242596"/>
            <a:ext cx="3971171"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E2E8E6"/>
                </a:solidFill>
                <a:latin typeface="Arial"/>
                <a:ea typeface="Arial"/>
                <a:cs typeface="Arial"/>
                <a:sym typeface="Arial"/>
              </a:rPr>
              <a:t>BYOD(ata)</a:t>
            </a:r>
            <a:endParaRPr/>
          </a:p>
        </p:txBody>
      </p:sp>
      <p:sp>
        <p:nvSpPr>
          <p:cNvPr id="461" name="Google Shape;461;p47"/>
          <p:cNvSpPr txBox="1"/>
          <p:nvPr/>
        </p:nvSpPr>
        <p:spPr>
          <a:xfrm>
            <a:off x="1028700" y="4359496"/>
            <a:ext cx="14879417" cy="3592671"/>
          </a:xfrm>
          <a:prstGeom prst="rect">
            <a:avLst/>
          </a:prstGeom>
          <a:noFill/>
          <a:ln>
            <a:noFill/>
          </a:ln>
        </p:spPr>
        <p:txBody>
          <a:bodyPr anchorCtr="0" anchor="t" bIns="0" lIns="0" spcFirstLastPara="1" rIns="0" wrap="square" tIns="0">
            <a:spAutoFit/>
          </a:bodyPr>
          <a:lstStyle/>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Applicable Internal Policies</a:t>
            </a:r>
            <a:endParaRPr/>
          </a:p>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Applicable Data (Metrics, Signal, Ready Mitigations)</a:t>
            </a:r>
            <a:endParaRPr/>
          </a:p>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An appropriate name, if applicable for a group of user journeys</a:t>
            </a:r>
            <a:endParaRPr/>
          </a:p>
          <a:p>
            <a:pPr indent="-489373" lvl="2" marL="146811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“Toll Fraudsters” may have many journeys but one “Troupe”</a:t>
            </a:r>
            <a:endParaRPr/>
          </a:p>
          <a:p>
            <a:pPr indent="-367030" lvl="1" marL="734059" marR="0" rtl="0" algn="l">
              <a:lnSpc>
                <a:spcPct val="140011"/>
              </a:lnSpc>
              <a:spcBef>
                <a:spcPts val="0"/>
              </a:spcBef>
              <a:spcAft>
                <a:spcPts val="0"/>
              </a:spcAft>
              <a:buClr>
                <a:srgbClr val="E2E8E6"/>
              </a:buClr>
              <a:buSzPts val="3399"/>
              <a:buFont typeface="Arial"/>
              <a:buChar char="•"/>
            </a:pPr>
            <a:r>
              <a:rPr b="0" i="0" lang="en-US" sz="3399" u="none" cap="none" strike="noStrike">
                <a:solidFill>
                  <a:srgbClr val="E2E8E6"/>
                </a:solidFill>
                <a:latin typeface="Arial"/>
                <a:ea typeface="Arial"/>
                <a:cs typeface="Arial"/>
                <a:sym typeface="Arial"/>
              </a:rPr>
              <a:t>Your best drawing of what you think their favorite animal is</a:t>
            </a:r>
            <a:endParaRPr/>
          </a:p>
          <a:p>
            <a:pPr indent="0" lvl="0" marL="0" marR="0" rtl="0" algn="l">
              <a:lnSpc>
                <a:spcPct val="140011"/>
              </a:lnSpc>
              <a:spcBef>
                <a:spcPts val="0"/>
              </a:spcBef>
              <a:spcAft>
                <a:spcPts val="0"/>
              </a:spcAft>
              <a:buNone/>
            </a:pPr>
            <a:r>
              <a:t/>
            </a:r>
            <a:endParaRPr b="0" i="0" sz="3399" u="none" cap="none" strike="noStrike">
              <a:solidFill>
                <a:srgbClr val="E2E8E6"/>
              </a:solidFill>
              <a:latin typeface="Arial"/>
              <a:ea typeface="Arial"/>
              <a:cs typeface="Arial"/>
              <a:sym typeface="Arial"/>
            </a:endParaRPr>
          </a:p>
        </p:txBody>
      </p:sp>
      <p:sp>
        <p:nvSpPr>
          <p:cNvPr id="462" name="Google Shape;462;p47"/>
          <p:cNvSpPr txBox="1"/>
          <p:nvPr/>
        </p:nvSpPr>
        <p:spPr>
          <a:xfrm>
            <a:off x="1028700" y="857250"/>
            <a:ext cx="15187439" cy="156654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9200" u="none" cap="none" strike="noStrike">
                <a:solidFill>
                  <a:srgbClr val="E2E8E6"/>
                </a:solidFill>
                <a:latin typeface="Arial"/>
                <a:ea typeface="Arial"/>
                <a:cs typeface="Arial"/>
                <a:sym typeface="Arial"/>
              </a:rPr>
              <a:t>Isolation vs Outbreak</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66" name="Shape 466"/>
        <p:cNvGrpSpPr/>
        <p:nvPr/>
      </p:nvGrpSpPr>
      <p:grpSpPr>
        <a:xfrm>
          <a:off x="0" y="0"/>
          <a:ext cx="0" cy="0"/>
          <a:chOff x="0" y="0"/>
          <a:chExt cx="0" cy="0"/>
        </a:xfrm>
      </p:grpSpPr>
      <p:sp>
        <p:nvSpPr>
          <p:cNvPr id="467" name="Google Shape;467;p48"/>
          <p:cNvSpPr/>
          <p:nvPr/>
        </p:nvSpPr>
        <p:spPr>
          <a:xfrm>
            <a:off x="1843062" y="1493045"/>
            <a:ext cx="7300938" cy="7300909"/>
          </a:xfrm>
          <a:custGeom>
            <a:rect b="b" l="l" r="r" t="t"/>
            <a:pathLst>
              <a:path extrusionOk="0"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rotWithShape="1">
            <a:blip r:embed="rId3">
              <a:alphaModFix/>
            </a:blip>
            <a:stretch>
              <a:fillRect b="0" l="-16664" r="-16663"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8"/>
          <p:cNvSpPr txBox="1"/>
          <p:nvPr/>
        </p:nvSpPr>
        <p:spPr>
          <a:xfrm>
            <a:off x="10936604" y="3586793"/>
            <a:ext cx="5577025" cy="3171825"/>
          </a:xfrm>
          <a:prstGeom prst="rect">
            <a:avLst/>
          </a:prstGeom>
          <a:noFill/>
          <a:ln>
            <a:noFill/>
          </a:ln>
        </p:spPr>
        <p:txBody>
          <a:bodyPr anchorCtr="0" anchor="t" bIns="0" lIns="0" spcFirstLastPara="1" rIns="0" wrap="square" tIns="0">
            <a:spAutoFit/>
          </a:bodyPr>
          <a:lstStyle/>
          <a:p>
            <a:pPr indent="0" lvl="0" marL="0" marR="0" rtl="0" algn="l">
              <a:lnSpc>
                <a:spcPct val="120002"/>
              </a:lnSpc>
              <a:spcBef>
                <a:spcPts val="0"/>
              </a:spcBef>
              <a:spcAft>
                <a:spcPts val="0"/>
              </a:spcAft>
              <a:buNone/>
            </a:pPr>
            <a:r>
              <a:rPr b="1" i="0" lang="en-US" sz="6999" u="none" cap="none" strike="noStrike">
                <a:solidFill>
                  <a:srgbClr val="C6C6C6"/>
                </a:solidFill>
                <a:latin typeface="Open Sans"/>
                <a:ea typeface="Open Sans"/>
                <a:cs typeface="Open Sans"/>
                <a:sym typeface="Open Sans"/>
              </a:rPr>
              <a:t>Case Study:</a:t>
            </a:r>
            <a:endParaRPr/>
          </a:p>
          <a:p>
            <a:pPr indent="0" lvl="0" marL="0" marR="0" rtl="0" algn="l">
              <a:lnSpc>
                <a:spcPct val="120002"/>
              </a:lnSpc>
              <a:spcBef>
                <a:spcPts val="0"/>
              </a:spcBef>
              <a:spcAft>
                <a:spcPts val="0"/>
              </a:spcAft>
              <a:buNone/>
            </a:pPr>
            <a:r>
              <a:rPr b="1" i="0" lang="en-US" sz="6999" u="none" cap="none" strike="noStrike">
                <a:solidFill>
                  <a:srgbClr val="C6C6C6"/>
                </a:solidFill>
                <a:latin typeface="Open Sans"/>
                <a:ea typeface="Open Sans"/>
                <a:cs typeface="Open Sans"/>
                <a:sym typeface="Open Sans"/>
              </a:rPr>
              <a:t>TownHall</a:t>
            </a:r>
            <a:endParaRPr/>
          </a:p>
          <a:p>
            <a:pPr indent="0" lvl="0" marL="0" marR="0" rtl="0" algn="l">
              <a:lnSpc>
                <a:spcPct val="120002"/>
              </a:lnSpc>
              <a:spcBef>
                <a:spcPts val="0"/>
              </a:spcBef>
              <a:spcAft>
                <a:spcPts val="0"/>
              </a:spcAft>
              <a:buNone/>
            </a:pPr>
            <a:r>
              <a:rPr b="1" i="0" lang="en-US" sz="6999" u="none" cap="none" strike="noStrike">
                <a:solidFill>
                  <a:srgbClr val="C6C6C6"/>
                </a:solidFill>
                <a:latin typeface="Open Sans"/>
                <a:ea typeface="Open Sans"/>
                <a:cs typeface="Open Sans"/>
                <a:sym typeface="Open Sans"/>
              </a:rPr>
              <a:t>.Social</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72" name="Shape 472"/>
        <p:cNvGrpSpPr/>
        <p:nvPr/>
      </p:nvGrpSpPr>
      <p:grpSpPr>
        <a:xfrm>
          <a:off x="0" y="0"/>
          <a:ext cx="0" cy="0"/>
          <a:chOff x="0" y="0"/>
          <a:chExt cx="0" cy="0"/>
        </a:xfrm>
      </p:grpSpPr>
      <p:sp>
        <p:nvSpPr>
          <p:cNvPr id="473" name="Google Shape;473;p49"/>
          <p:cNvSpPr/>
          <p:nvPr/>
        </p:nvSpPr>
        <p:spPr>
          <a:xfrm flipH="1" rot="10800000">
            <a:off x="-7682905" y="-949990"/>
            <a:ext cx="17601622" cy="3957381"/>
          </a:xfrm>
          <a:custGeom>
            <a:rect b="b" l="l" r="r" t="t"/>
            <a:pathLst>
              <a:path extrusionOk="0" h="3957381" w="17601622">
                <a:moveTo>
                  <a:pt x="0" y="3957380"/>
                </a:moveTo>
                <a:lnTo>
                  <a:pt x="17601622" y="3957380"/>
                </a:lnTo>
                <a:lnTo>
                  <a:pt x="17601622" y="0"/>
                </a:lnTo>
                <a:lnTo>
                  <a:pt x="0" y="0"/>
                </a:lnTo>
                <a:lnTo>
                  <a:pt x="0" y="3957380"/>
                </a:lnTo>
                <a:close/>
              </a:path>
            </a:pathLst>
          </a:custGeom>
          <a:blipFill rotWithShape="1">
            <a:blip r:embed="rId3">
              <a:alphaModFix amt="9999"/>
            </a:blip>
            <a:stretch>
              <a:fillRect b="0" l="0" r="0" t="0"/>
            </a:stretch>
          </a:blipFill>
          <a:ln>
            <a:noFill/>
          </a:ln>
        </p:spPr>
      </p:sp>
      <p:pic>
        <p:nvPicPr>
          <p:cNvPr id="474" name="Google Shape;474;p49"/>
          <p:cNvPicPr preferRelativeResize="0"/>
          <p:nvPr/>
        </p:nvPicPr>
        <p:blipFill rotWithShape="1">
          <a:blip r:embed="rId4">
            <a:alphaModFix/>
          </a:blip>
          <a:srcRect b="0" l="9321" r="9320" t="0"/>
          <a:stretch/>
        </p:blipFill>
        <p:spPr>
          <a:xfrm>
            <a:off x="9918717" y="0"/>
            <a:ext cx="8369283" cy="10287000"/>
          </a:xfrm>
          <a:prstGeom prst="rect">
            <a:avLst/>
          </a:prstGeom>
          <a:noFill/>
          <a:ln>
            <a:noFill/>
          </a:ln>
        </p:spPr>
      </p:pic>
      <p:grpSp>
        <p:nvGrpSpPr>
          <p:cNvPr id="475" name="Google Shape;475;p49"/>
          <p:cNvGrpSpPr/>
          <p:nvPr/>
        </p:nvGrpSpPr>
        <p:grpSpPr>
          <a:xfrm>
            <a:off x="1028700" y="3294145"/>
            <a:ext cx="7779930" cy="3705855"/>
            <a:chOff x="0" y="9525"/>
            <a:chExt cx="10373240" cy="4941140"/>
          </a:xfrm>
        </p:grpSpPr>
        <p:sp>
          <p:nvSpPr>
            <p:cNvPr id="476" name="Google Shape;476;p49"/>
            <p:cNvSpPr txBox="1"/>
            <p:nvPr/>
          </p:nvSpPr>
          <p:spPr>
            <a:xfrm>
              <a:off x="0" y="9525"/>
              <a:ext cx="10373240" cy="1235075"/>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i="0" lang="en-US" sz="6159" u="none" cap="none" strike="noStrike">
                  <a:solidFill>
                    <a:srgbClr val="FFFFFF"/>
                  </a:solidFill>
                  <a:latin typeface="Arial"/>
                  <a:ea typeface="Arial"/>
                  <a:cs typeface="Arial"/>
                  <a:sym typeface="Arial"/>
                </a:rPr>
                <a:t>Townhall.Social</a:t>
              </a:r>
              <a:endParaRPr/>
            </a:p>
          </p:txBody>
        </p:sp>
        <p:sp>
          <p:nvSpPr>
            <p:cNvPr id="477" name="Google Shape;477;p49"/>
            <p:cNvSpPr txBox="1"/>
            <p:nvPr/>
          </p:nvSpPr>
          <p:spPr>
            <a:xfrm>
              <a:off x="0" y="1773657"/>
              <a:ext cx="10373240" cy="836295"/>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i="0" lang="en-US" sz="3600" u="none" cap="none" strike="noStrike">
                  <a:solidFill>
                    <a:srgbClr val="FFFFFF"/>
                  </a:solidFill>
                  <a:latin typeface="Arial"/>
                  <a:ea typeface="Arial"/>
                  <a:cs typeface="Arial"/>
                  <a:sym typeface="Arial"/>
                </a:rPr>
                <a:t>The place to be seen and heard</a:t>
              </a:r>
              <a:endParaRPr/>
            </a:p>
          </p:txBody>
        </p:sp>
        <p:sp>
          <p:nvSpPr>
            <p:cNvPr id="478" name="Google Shape;478;p49"/>
            <p:cNvSpPr txBox="1"/>
            <p:nvPr/>
          </p:nvSpPr>
          <p:spPr>
            <a:xfrm>
              <a:off x="0" y="3177110"/>
              <a:ext cx="10373240" cy="1773555"/>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2400" u="none" cap="none" strike="noStrike">
                  <a:solidFill>
                    <a:srgbClr val="FFFFFF"/>
                  </a:solidFill>
                  <a:latin typeface="Arial"/>
                  <a:ea typeface="Arial"/>
                  <a:cs typeface="Arial"/>
                  <a:sym typeface="Arial"/>
                </a:rPr>
                <a:t>Our new social media network for civil elected officials to talk with civilians is having a realm of issues.</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82" name="Shape 482"/>
        <p:cNvGrpSpPr/>
        <p:nvPr/>
      </p:nvGrpSpPr>
      <p:grpSpPr>
        <a:xfrm>
          <a:off x="0" y="0"/>
          <a:ext cx="0" cy="0"/>
          <a:chOff x="0" y="0"/>
          <a:chExt cx="0" cy="0"/>
        </a:xfrm>
      </p:grpSpPr>
      <p:sp>
        <p:nvSpPr>
          <p:cNvPr id="483" name="Google Shape;483;p50"/>
          <p:cNvSpPr txBox="1"/>
          <p:nvPr/>
        </p:nvSpPr>
        <p:spPr>
          <a:xfrm>
            <a:off x="1672106" y="7545192"/>
            <a:ext cx="2445931" cy="37719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i="0" lang="en-US" sz="2100" u="none" cap="none" strike="noStrike">
                <a:solidFill>
                  <a:srgbClr val="FFFFFF"/>
                </a:solidFill>
                <a:latin typeface="Open Sans"/>
                <a:ea typeface="Open Sans"/>
                <a:cs typeface="Open Sans"/>
                <a:sym typeface="Open Sans"/>
              </a:rPr>
              <a:t>Signup Spam</a:t>
            </a:r>
            <a:endParaRPr/>
          </a:p>
        </p:txBody>
      </p:sp>
      <p:sp>
        <p:nvSpPr>
          <p:cNvPr id="484" name="Google Shape;484;p50"/>
          <p:cNvSpPr txBox="1"/>
          <p:nvPr/>
        </p:nvSpPr>
        <p:spPr>
          <a:xfrm>
            <a:off x="4796570" y="7545192"/>
            <a:ext cx="2445931" cy="37719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i="0" lang="en-US" sz="2100" u="none" cap="none" strike="noStrike">
                <a:solidFill>
                  <a:srgbClr val="FFFFFF"/>
                </a:solidFill>
                <a:latin typeface="Open Sans"/>
                <a:ea typeface="Open Sans"/>
                <a:cs typeface="Open Sans"/>
                <a:sym typeface="Open Sans"/>
              </a:rPr>
              <a:t>Password Spray</a:t>
            </a:r>
            <a:endParaRPr/>
          </a:p>
        </p:txBody>
      </p:sp>
      <p:sp>
        <p:nvSpPr>
          <p:cNvPr id="485" name="Google Shape;485;p50"/>
          <p:cNvSpPr txBox="1"/>
          <p:nvPr/>
        </p:nvSpPr>
        <p:spPr>
          <a:xfrm>
            <a:off x="7921035" y="7545192"/>
            <a:ext cx="2445931" cy="37719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i="0" lang="en-US" sz="2100" u="none" cap="none" strike="noStrike">
                <a:solidFill>
                  <a:srgbClr val="FFFFFF"/>
                </a:solidFill>
                <a:latin typeface="Open Sans"/>
                <a:ea typeface="Open Sans"/>
                <a:cs typeface="Open Sans"/>
                <a:sym typeface="Open Sans"/>
              </a:rPr>
              <a:t>SMS Abuse</a:t>
            </a:r>
            <a:endParaRPr/>
          </a:p>
        </p:txBody>
      </p:sp>
      <p:sp>
        <p:nvSpPr>
          <p:cNvPr id="486" name="Google Shape;486;p50"/>
          <p:cNvSpPr txBox="1"/>
          <p:nvPr/>
        </p:nvSpPr>
        <p:spPr>
          <a:xfrm>
            <a:off x="11045499" y="7545192"/>
            <a:ext cx="2445931" cy="77724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i="0" lang="en-US" sz="2100" u="none" cap="none" strike="noStrike">
                <a:solidFill>
                  <a:srgbClr val="FFFFFF"/>
                </a:solidFill>
                <a:latin typeface="Open Sans"/>
                <a:ea typeface="Open Sans"/>
                <a:cs typeface="Open Sans"/>
                <a:sym typeface="Open Sans"/>
              </a:rPr>
              <a:t>Non-consensual Messaging</a:t>
            </a:r>
            <a:endParaRPr/>
          </a:p>
        </p:txBody>
      </p:sp>
      <p:sp>
        <p:nvSpPr>
          <p:cNvPr id="487" name="Google Shape;487;p50"/>
          <p:cNvSpPr txBox="1"/>
          <p:nvPr/>
        </p:nvSpPr>
        <p:spPr>
          <a:xfrm>
            <a:off x="14169963" y="7545192"/>
            <a:ext cx="2445931" cy="37719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i="0" lang="en-US" sz="2100" u="none" cap="none" strike="noStrike">
                <a:solidFill>
                  <a:srgbClr val="FFFFFF"/>
                </a:solidFill>
                <a:latin typeface="Open Sans"/>
                <a:ea typeface="Open Sans"/>
                <a:cs typeface="Open Sans"/>
                <a:sym typeface="Open Sans"/>
              </a:rPr>
              <a:t>Image Scraping</a:t>
            </a:r>
            <a:endParaRPr/>
          </a:p>
        </p:txBody>
      </p:sp>
      <p:pic>
        <p:nvPicPr>
          <p:cNvPr id="488" name="Google Shape;488;p50"/>
          <p:cNvPicPr preferRelativeResize="0"/>
          <p:nvPr/>
        </p:nvPicPr>
        <p:blipFill rotWithShape="1">
          <a:blip r:embed="rId3">
            <a:alphaModFix/>
          </a:blip>
          <a:srcRect b="0" l="30798" r="30798" t="0"/>
          <a:stretch/>
        </p:blipFill>
        <p:spPr>
          <a:xfrm>
            <a:off x="1672106" y="3239565"/>
            <a:ext cx="2445931" cy="4018315"/>
          </a:xfrm>
          <a:prstGeom prst="rect">
            <a:avLst/>
          </a:prstGeom>
          <a:noFill/>
          <a:ln>
            <a:noFill/>
          </a:ln>
        </p:spPr>
      </p:pic>
      <p:pic>
        <p:nvPicPr>
          <p:cNvPr id="489" name="Google Shape;489;p50"/>
          <p:cNvPicPr preferRelativeResize="0"/>
          <p:nvPr/>
        </p:nvPicPr>
        <p:blipFill rotWithShape="1">
          <a:blip r:embed="rId4">
            <a:alphaModFix/>
          </a:blip>
          <a:srcRect b="0" l="26425" r="26425" t="0"/>
          <a:stretch/>
        </p:blipFill>
        <p:spPr>
          <a:xfrm>
            <a:off x="4796570" y="3239565"/>
            <a:ext cx="2445931" cy="4018315"/>
          </a:xfrm>
          <a:prstGeom prst="rect">
            <a:avLst/>
          </a:prstGeom>
          <a:noFill/>
          <a:ln>
            <a:noFill/>
          </a:ln>
        </p:spPr>
      </p:pic>
      <p:pic>
        <p:nvPicPr>
          <p:cNvPr id="490" name="Google Shape;490;p50"/>
          <p:cNvPicPr preferRelativeResize="0"/>
          <p:nvPr/>
        </p:nvPicPr>
        <p:blipFill rotWithShape="1">
          <a:blip r:embed="rId5">
            <a:alphaModFix/>
          </a:blip>
          <a:srcRect b="0" l="27173" r="27173" t="0"/>
          <a:stretch/>
        </p:blipFill>
        <p:spPr>
          <a:xfrm>
            <a:off x="7921035" y="3239565"/>
            <a:ext cx="2445931" cy="4018315"/>
          </a:xfrm>
          <a:prstGeom prst="rect">
            <a:avLst/>
          </a:prstGeom>
          <a:noFill/>
          <a:ln>
            <a:noFill/>
          </a:ln>
        </p:spPr>
      </p:pic>
      <p:pic>
        <p:nvPicPr>
          <p:cNvPr id="491" name="Google Shape;491;p50"/>
          <p:cNvPicPr preferRelativeResize="0"/>
          <p:nvPr/>
        </p:nvPicPr>
        <p:blipFill rotWithShape="1">
          <a:blip r:embed="rId6">
            <a:alphaModFix/>
          </a:blip>
          <a:srcRect b="0" l="27173" r="27173" t="0"/>
          <a:stretch/>
        </p:blipFill>
        <p:spPr>
          <a:xfrm>
            <a:off x="11045499" y="3239565"/>
            <a:ext cx="2445931" cy="4018315"/>
          </a:xfrm>
          <a:prstGeom prst="rect">
            <a:avLst/>
          </a:prstGeom>
          <a:noFill/>
          <a:ln>
            <a:noFill/>
          </a:ln>
        </p:spPr>
      </p:pic>
      <p:pic>
        <p:nvPicPr>
          <p:cNvPr id="492" name="Google Shape;492;p50"/>
          <p:cNvPicPr preferRelativeResize="0"/>
          <p:nvPr/>
        </p:nvPicPr>
        <p:blipFill rotWithShape="1">
          <a:blip r:embed="rId7">
            <a:alphaModFix/>
          </a:blip>
          <a:srcRect b="0" l="29709" r="29709" t="0"/>
          <a:stretch/>
        </p:blipFill>
        <p:spPr>
          <a:xfrm>
            <a:off x="14169963" y="3239565"/>
            <a:ext cx="2445931" cy="4018315"/>
          </a:xfrm>
          <a:prstGeom prst="rect">
            <a:avLst/>
          </a:prstGeom>
          <a:noFill/>
          <a:ln>
            <a:noFill/>
          </a:ln>
        </p:spPr>
      </p:pic>
      <p:sp>
        <p:nvSpPr>
          <p:cNvPr id="493" name="Google Shape;493;p50"/>
          <p:cNvSpPr txBox="1"/>
          <p:nvPr/>
        </p:nvSpPr>
        <p:spPr>
          <a:xfrm>
            <a:off x="651842" y="857250"/>
            <a:ext cx="16984316" cy="156654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E2E8E6"/>
                </a:solidFill>
                <a:latin typeface="Arial"/>
                <a:ea typeface="Arial"/>
                <a:cs typeface="Arial"/>
                <a:sym typeface="Arial"/>
              </a:rPr>
              <a:t>Contrivance of Personalities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497" name="Shape 497"/>
        <p:cNvGrpSpPr/>
        <p:nvPr/>
      </p:nvGrpSpPr>
      <p:grpSpPr>
        <a:xfrm>
          <a:off x="0" y="0"/>
          <a:ext cx="0" cy="0"/>
          <a:chOff x="0" y="0"/>
          <a:chExt cx="0" cy="0"/>
        </a:xfrm>
      </p:grpSpPr>
      <p:pic>
        <p:nvPicPr>
          <p:cNvPr id="498" name="Google Shape;498;p51"/>
          <p:cNvPicPr preferRelativeResize="0"/>
          <p:nvPr/>
        </p:nvPicPr>
        <p:blipFill rotWithShape="1">
          <a:blip r:embed="rId3">
            <a:alphaModFix/>
          </a:blip>
          <a:srcRect b="0" l="0" r="0" t="0"/>
          <a:stretch/>
        </p:blipFill>
        <p:spPr>
          <a:xfrm>
            <a:off x="1028700" y="3650298"/>
            <a:ext cx="8056881" cy="6042661"/>
          </a:xfrm>
          <a:prstGeom prst="rect">
            <a:avLst/>
          </a:prstGeom>
          <a:noFill/>
          <a:ln>
            <a:noFill/>
          </a:ln>
        </p:spPr>
      </p:pic>
      <p:sp>
        <p:nvSpPr>
          <p:cNvPr id="499" name="Google Shape;499;p51"/>
          <p:cNvSpPr txBox="1"/>
          <p:nvPr/>
        </p:nvSpPr>
        <p:spPr>
          <a:xfrm>
            <a:off x="1028700" y="857250"/>
            <a:ext cx="9241155" cy="156654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Optical Illusions</a:t>
            </a:r>
            <a:endParaRPr/>
          </a:p>
        </p:txBody>
      </p:sp>
      <p:sp>
        <p:nvSpPr>
          <p:cNvPr id="500" name="Google Shape;500;p51"/>
          <p:cNvSpPr txBox="1"/>
          <p:nvPr/>
        </p:nvSpPr>
        <p:spPr>
          <a:xfrm>
            <a:off x="1028700" y="2328544"/>
            <a:ext cx="16230600" cy="887095"/>
          </a:xfrm>
          <a:prstGeom prst="rect">
            <a:avLst/>
          </a:prstGeom>
          <a:noFill/>
          <a:ln>
            <a:noFill/>
          </a:ln>
        </p:spPr>
        <p:txBody>
          <a:bodyPr anchorCtr="0" anchor="t" bIns="0" lIns="0" spcFirstLastPara="1" rIns="0" wrap="square" tIns="0">
            <a:spAutoFit/>
          </a:bodyPr>
          <a:lstStyle/>
          <a:p>
            <a:pPr indent="0" lvl="0" marL="0" marR="0" rtl="0" algn="just">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We Can Differentiate Mulitple Forms of SMS Abuse</a:t>
            </a:r>
            <a:endParaRPr/>
          </a:p>
        </p:txBody>
      </p:sp>
      <p:sp>
        <p:nvSpPr>
          <p:cNvPr id="501" name="Google Shape;501;p51"/>
          <p:cNvSpPr txBox="1"/>
          <p:nvPr/>
        </p:nvSpPr>
        <p:spPr>
          <a:xfrm>
            <a:off x="9313412" y="3943033"/>
            <a:ext cx="8422352" cy="5390515"/>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0" i="0" lang="en-US" sz="3399" u="none" cap="none" strike="noStrike">
                <a:solidFill>
                  <a:srgbClr val="FFFFFF"/>
                </a:solidFill>
                <a:latin typeface="Arial"/>
                <a:ea typeface="Arial"/>
                <a:cs typeface="Arial"/>
                <a:sym typeface="Arial"/>
              </a:rPr>
              <a:t>You may see any SMS abuse separated by Objectives and Incentives, and  Features</a:t>
            </a:r>
            <a:endParaRPr/>
          </a:p>
          <a:p>
            <a:pPr indent="0" lvl="0" marL="0" marR="0" rtl="0" algn="ctr">
              <a:lnSpc>
                <a:spcPct val="140011"/>
              </a:lnSpc>
              <a:spcBef>
                <a:spcPts val="0"/>
              </a:spcBef>
              <a:spcAft>
                <a:spcPts val="0"/>
              </a:spcAft>
              <a:buNone/>
            </a:pPr>
            <a:r>
              <a:t/>
            </a:r>
            <a:endParaRPr b="0" i="0" sz="3399" u="none" cap="none" strike="noStrike">
              <a:solidFill>
                <a:srgbClr val="FFFFFF"/>
              </a:solidFill>
              <a:latin typeface="Arial"/>
              <a:ea typeface="Arial"/>
              <a:cs typeface="Arial"/>
              <a:sym typeface="Arial"/>
            </a:endParaRPr>
          </a:p>
          <a:p>
            <a:pPr indent="0" lvl="0" marL="0" marR="0" rtl="0" algn="ctr">
              <a:lnSpc>
                <a:spcPct val="140011"/>
              </a:lnSpc>
              <a:spcBef>
                <a:spcPts val="0"/>
              </a:spcBef>
              <a:spcAft>
                <a:spcPts val="0"/>
              </a:spcAft>
              <a:buNone/>
            </a:pPr>
            <a:r>
              <a:t/>
            </a:r>
            <a:endParaRPr b="0" i="0" sz="3399" u="none" cap="none" strike="noStrike">
              <a:solidFill>
                <a:srgbClr val="FFFFFF"/>
              </a:solidFill>
              <a:latin typeface="Arial"/>
              <a:ea typeface="Arial"/>
              <a:cs typeface="Arial"/>
              <a:sym typeface="Arial"/>
            </a:endParaRPr>
          </a:p>
          <a:p>
            <a:pPr indent="-367030" lvl="1" marL="734059" marR="0" rtl="0" algn="l">
              <a:lnSpc>
                <a:spcPct val="140011"/>
              </a:lnSpc>
              <a:spcBef>
                <a:spcPts val="0"/>
              </a:spcBef>
              <a:spcAft>
                <a:spcPts val="0"/>
              </a:spcAft>
              <a:buClr>
                <a:srgbClr val="FFFFFF"/>
              </a:buClr>
              <a:buSzPts val="3399"/>
              <a:buFont typeface="Arial"/>
              <a:buChar char="•"/>
            </a:pPr>
            <a:r>
              <a:rPr b="0" i="0" lang="en-US" sz="3399" u="none" cap="none" strike="noStrike">
                <a:solidFill>
                  <a:srgbClr val="FFFFFF"/>
                </a:solidFill>
                <a:latin typeface="Arial"/>
                <a:ea typeface="Arial"/>
                <a:cs typeface="Arial"/>
                <a:sym typeface="Arial"/>
              </a:rPr>
              <a:t>Toll Fraud via Unverified Messages</a:t>
            </a:r>
            <a:endParaRPr/>
          </a:p>
          <a:p>
            <a:pPr indent="-367030" lvl="1" marL="734059" marR="0" rtl="0" algn="l">
              <a:lnSpc>
                <a:spcPct val="140011"/>
              </a:lnSpc>
              <a:spcBef>
                <a:spcPts val="0"/>
              </a:spcBef>
              <a:spcAft>
                <a:spcPts val="0"/>
              </a:spcAft>
              <a:buClr>
                <a:srgbClr val="FFFFFF"/>
              </a:buClr>
              <a:buSzPts val="3399"/>
              <a:buFont typeface="Arial"/>
              <a:buChar char="•"/>
            </a:pPr>
            <a:r>
              <a:rPr b="0" i="0" lang="en-US" sz="3399" u="none" cap="none" strike="noStrike">
                <a:solidFill>
                  <a:srgbClr val="FFFFFF"/>
                </a:solidFill>
                <a:latin typeface="Arial"/>
                <a:ea typeface="Arial"/>
                <a:cs typeface="Arial"/>
                <a:sym typeface="Arial"/>
              </a:rPr>
              <a:t>Mass Verification for Generation</a:t>
            </a:r>
            <a:endParaRPr/>
          </a:p>
          <a:p>
            <a:pPr indent="-367030" lvl="1" marL="734059" marR="0" rtl="0" algn="l">
              <a:lnSpc>
                <a:spcPct val="140011"/>
              </a:lnSpc>
              <a:spcBef>
                <a:spcPts val="0"/>
              </a:spcBef>
              <a:spcAft>
                <a:spcPts val="0"/>
              </a:spcAft>
              <a:buClr>
                <a:srgbClr val="FFFFFF"/>
              </a:buClr>
              <a:buSzPts val="3399"/>
              <a:buFont typeface="Arial"/>
              <a:buChar char="•"/>
            </a:pPr>
            <a:r>
              <a:rPr b="0" i="0" lang="en-US" sz="3399" u="none" cap="none" strike="noStrike">
                <a:solidFill>
                  <a:srgbClr val="FFFFFF"/>
                </a:solidFill>
                <a:latin typeface="Arial"/>
                <a:ea typeface="Arial"/>
                <a:cs typeface="Arial"/>
                <a:sym typeface="Arial"/>
              </a:rPr>
              <a:t>Mass Verification for Harassment</a:t>
            </a:r>
            <a:endParaRPr/>
          </a:p>
          <a:p>
            <a:pPr indent="-367030" lvl="1" marL="734059" marR="0" rtl="0" algn="l">
              <a:lnSpc>
                <a:spcPct val="140011"/>
              </a:lnSpc>
              <a:spcBef>
                <a:spcPts val="0"/>
              </a:spcBef>
              <a:spcAft>
                <a:spcPts val="0"/>
              </a:spcAft>
              <a:buClr>
                <a:srgbClr val="FFFFFF"/>
              </a:buClr>
              <a:buSzPts val="3399"/>
              <a:buFont typeface="Arial"/>
              <a:buChar char="•"/>
            </a:pPr>
            <a:r>
              <a:rPr b="0" i="0" lang="en-US" sz="3399" u="none" cap="none" strike="noStrike">
                <a:solidFill>
                  <a:srgbClr val="FFFFFF"/>
                </a:solidFill>
                <a:latin typeface="Arial"/>
                <a:ea typeface="Arial"/>
                <a:cs typeface="Arial"/>
                <a:sym typeface="Arial"/>
              </a:rPr>
              <a:t>Mass Verification fro Account Theft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125" name="Shape 125"/>
        <p:cNvGrpSpPr/>
        <p:nvPr/>
      </p:nvGrpSpPr>
      <p:grpSpPr>
        <a:xfrm>
          <a:off x="0" y="0"/>
          <a:ext cx="0" cy="0"/>
          <a:chOff x="0" y="0"/>
          <a:chExt cx="0" cy="0"/>
        </a:xfrm>
      </p:grpSpPr>
      <p:sp>
        <p:nvSpPr>
          <p:cNvPr id="126" name="Google Shape;126;p16"/>
          <p:cNvSpPr txBox="1"/>
          <p:nvPr/>
        </p:nvSpPr>
        <p:spPr>
          <a:xfrm>
            <a:off x="9204270" y="1961383"/>
            <a:ext cx="7322748" cy="963930"/>
          </a:xfrm>
          <a:prstGeom prst="rect">
            <a:avLst/>
          </a:prstGeom>
          <a:noFill/>
          <a:ln>
            <a:noFill/>
          </a:ln>
        </p:spPr>
        <p:txBody>
          <a:bodyPr anchorCtr="0" anchor="t" bIns="0" lIns="0" spcFirstLastPara="1" rIns="0" wrap="square" tIns="0">
            <a:spAutoFit/>
          </a:bodyPr>
          <a:lstStyle/>
          <a:p>
            <a:pPr indent="0" lvl="0" marL="0" marR="0" rtl="0" algn="l">
              <a:lnSpc>
                <a:spcPct val="200000"/>
              </a:lnSpc>
              <a:spcBef>
                <a:spcPts val="0"/>
              </a:spcBef>
              <a:spcAft>
                <a:spcPts val="0"/>
              </a:spcAft>
              <a:buNone/>
            </a:pPr>
            <a:r>
              <a:rPr b="1" i="0" lang="en-US" sz="4200" u="none" cap="none" strike="noStrike">
                <a:solidFill>
                  <a:srgbClr val="FFFFFF"/>
                </a:solidFill>
                <a:latin typeface="Open Sans"/>
                <a:ea typeface="Open Sans"/>
                <a:cs typeface="Open Sans"/>
                <a:sym typeface="Open Sans"/>
              </a:rPr>
              <a:t>Defining Terms</a:t>
            </a:r>
            <a:endParaRPr/>
          </a:p>
        </p:txBody>
      </p:sp>
      <p:sp>
        <p:nvSpPr>
          <p:cNvPr id="127" name="Google Shape;127;p16"/>
          <p:cNvSpPr/>
          <p:nvPr/>
        </p:nvSpPr>
        <p:spPr>
          <a:xfrm>
            <a:off x="7788453" y="2191841"/>
            <a:ext cx="771999" cy="771999"/>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txBox="1"/>
          <p:nvPr/>
        </p:nvSpPr>
        <p:spPr>
          <a:xfrm>
            <a:off x="7901847" y="2181410"/>
            <a:ext cx="545211" cy="669036"/>
          </a:xfrm>
          <a:prstGeom prst="rect">
            <a:avLst/>
          </a:prstGeom>
          <a:noFill/>
          <a:ln>
            <a:noFill/>
          </a:ln>
        </p:spPr>
        <p:txBody>
          <a:bodyPr anchorCtr="0" anchor="t" bIns="0" lIns="0" spcFirstLastPara="1" rIns="0" wrap="square" tIns="0">
            <a:spAutoFit/>
          </a:bodyPr>
          <a:lstStyle/>
          <a:p>
            <a:pPr indent="0" lvl="0" marL="0" marR="0" rtl="0" algn="ctr">
              <a:lnSpc>
                <a:spcPct val="157000"/>
              </a:lnSpc>
              <a:spcBef>
                <a:spcPts val="0"/>
              </a:spcBef>
              <a:spcAft>
                <a:spcPts val="0"/>
              </a:spcAft>
              <a:buNone/>
            </a:pPr>
            <a:r>
              <a:rPr b="0" i="0" lang="en-US" sz="3600" u="none" cap="none" strike="noStrike">
                <a:solidFill>
                  <a:srgbClr val="FFFFFF"/>
                </a:solidFill>
                <a:latin typeface="Open Sans"/>
                <a:ea typeface="Open Sans"/>
                <a:cs typeface="Open Sans"/>
                <a:sym typeface="Open Sans"/>
              </a:rPr>
              <a:t>1</a:t>
            </a:r>
            <a:endParaRPr/>
          </a:p>
        </p:txBody>
      </p:sp>
      <p:sp>
        <p:nvSpPr>
          <p:cNvPr id="129" name="Google Shape;129;p16"/>
          <p:cNvSpPr txBox="1"/>
          <p:nvPr/>
        </p:nvSpPr>
        <p:spPr>
          <a:xfrm>
            <a:off x="9204270" y="3243451"/>
            <a:ext cx="7322748" cy="963930"/>
          </a:xfrm>
          <a:prstGeom prst="rect">
            <a:avLst/>
          </a:prstGeom>
          <a:noFill/>
          <a:ln>
            <a:noFill/>
          </a:ln>
        </p:spPr>
        <p:txBody>
          <a:bodyPr anchorCtr="0" anchor="t" bIns="0" lIns="0" spcFirstLastPara="1" rIns="0" wrap="square" tIns="0">
            <a:spAutoFit/>
          </a:bodyPr>
          <a:lstStyle/>
          <a:p>
            <a:pPr indent="0" lvl="1" marL="0" marR="0" rtl="0" algn="l">
              <a:lnSpc>
                <a:spcPct val="200000"/>
              </a:lnSpc>
              <a:spcBef>
                <a:spcPts val="0"/>
              </a:spcBef>
              <a:spcAft>
                <a:spcPts val="0"/>
              </a:spcAft>
              <a:buNone/>
            </a:pPr>
            <a:r>
              <a:rPr b="1" i="0" lang="en-US" sz="4200" u="none" cap="none" strike="noStrike">
                <a:solidFill>
                  <a:srgbClr val="FFFFFF"/>
                </a:solidFill>
                <a:latin typeface="Open Sans"/>
                <a:ea typeface="Open Sans"/>
                <a:cs typeface="Open Sans"/>
                <a:sym typeface="Open Sans"/>
              </a:rPr>
              <a:t>Some Issues and Needs</a:t>
            </a:r>
            <a:endParaRPr/>
          </a:p>
        </p:txBody>
      </p:sp>
      <p:sp>
        <p:nvSpPr>
          <p:cNvPr id="130" name="Google Shape;130;p16"/>
          <p:cNvSpPr/>
          <p:nvPr/>
        </p:nvSpPr>
        <p:spPr>
          <a:xfrm>
            <a:off x="7788453" y="3471682"/>
            <a:ext cx="771999" cy="771999"/>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6"/>
          <p:cNvSpPr txBox="1"/>
          <p:nvPr/>
        </p:nvSpPr>
        <p:spPr>
          <a:xfrm>
            <a:off x="7901847" y="3461251"/>
            <a:ext cx="545211" cy="661626"/>
          </a:xfrm>
          <a:prstGeom prst="rect">
            <a:avLst/>
          </a:prstGeom>
          <a:noFill/>
          <a:ln>
            <a:noFill/>
          </a:ln>
        </p:spPr>
        <p:txBody>
          <a:bodyPr anchorCtr="0" anchor="t" bIns="0" lIns="0" spcFirstLastPara="1" rIns="0" wrap="square" tIns="0">
            <a:spAutoFit/>
          </a:bodyPr>
          <a:lstStyle/>
          <a:p>
            <a:pPr indent="0" lvl="1" marL="0" marR="0" rtl="0" algn="ctr">
              <a:lnSpc>
                <a:spcPct val="157034"/>
              </a:lnSpc>
              <a:spcBef>
                <a:spcPts val="0"/>
              </a:spcBef>
              <a:spcAft>
                <a:spcPts val="0"/>
              </a:spcAft>
              <a:buNone/>
            </a:pPr>
            <a:r>
              <a:rPr b="0" i="0" lang="en-US" sz="3554" u="none" cap="none" strike="noStrike">
                <a:solidFill>
                  <a:srgbClr val="FFFFFF"/>
                </a:solidFill>
                <a:latin typeface="Open Sans"/>
                <a:ea typeface="Open Sans"/>
                <a:cs typeface="Open Sans"/>
                <a:sym typeface="Open Sans"/>
              </a:rPr>
              <a:t>2</a:t>
            </a:r>
            <a:endParaRPr/>
          </a:p>
        </p:txBody>
      </p:sp>
      <p:sp>
        <p:nvSpPr>
          <p:cNvPr id="132" name="Google Shape;132;p16"/>
          <p:cNvSpPr txBox="1"/>
          <p:nvPr/>
        </p:nvSpPr>
        <p:spPr>
          <a:xfrm>
            <a:off x="9204270" y="5807588"/>
            <a:ext cx="7322748" cy="963930"/>
          </a:xfrm>
          <a:prstGeom prst="rect">
            <a:avLst/>
          </a:prstGeom>
          <a:noFill/>
          <a:ln>
            <a:noFill/>
          </a:ln>
        </p:spPr>
        <p:txBody>
          <a:bodyPr anchorCtr="0" anchor="t" bIns="0" lIns="0" spcFirstLastPara="1" rIns="0" wrap="square" tIns="0">
            <a:spAutoFit/>
          </a:bodyPr>
          <a:lstStyle/>
          <a:p>
            <a:pPr indent="0" lvl="1" marL="0" marR="0" rtl="0" algn="l">
              <a:lnSpc>
                <a:spcPct val="200000"/>
              </a:lnSpc>
              <a:spcBef>
                <a:spcPts val="0"/>
              </a:spcBef>
              <a:spcAft>
                <a:spcPts val="0"/>
              </a:spcAft>
              <a:buNone/>
            </a:pPr>
            <a:r>
              <a:rPr b="1" i="0" lang="en-US" sz="4200" u="none" cap="none" strike="noStrike">
                <a:solidFill>
                  <a:srgbClr val="FFFFFF"/>
                </a:solidFill>
                <a:latin typeface="Open Sans"/>
                <a:ea typeface="Open Sans"/>
                <a:cs typeface="Open Sans"/>
                <a:sym typeface="Open Sans"/>
              </a:rPr>
              <a:t>Spamfighting Case Studies</a:t>
            </a:r>
            <a:endParaRPr/>
          </a:p>
        </p:txBody>
      </p:sp>
      <p:sp>
        <p:nvSpPr>
          <p:cNvPr id="133" name="Google Shape;133;p16"/>
          <p:cNvSpPr/>
          <p:nvPr/>
        </p:nvSpPr>
        <p:spPr>
          <a:xfrm>
            <a:off x="7788453" y="6031363"/>
            <a:ext cx="771999" cy="771999"/>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6"/>
          <p:cNvSpPr txBox="1"/>
          <p:nvPr/>
        </p:nvSpPr>
        <p:spPr>
          <a:xfrm>
            <a:off x="7901847" y="6020932"/>
            <a:ext cx="545211" cy="669036"/>
          </a:xfrm>
          <a:prstGeom prst="rect">
            <a:avLst/>
          </a:prstGeom>
          <a:noFill/>
          <a:ln>
            <a:noFill/>
          </a:ln>
        </p:spPr>
        <p:txBody>
          <a:bodyPr anchorCtr="0" anchor="t" bIns="0" lIns="0" spcFirstLastPara="1" rIns="0" wrap="square" tIns="0">
            <a:spAutoFit/>
          </a:bodyPr>
          <a:lstStyle/>
          <a:p>
            <a:pPr indent="0" lvl="1" marL="0" marR="0" rtl="0" algn="ctr">
              <a:lnSpc>
                <a:spcPct val="157000"/>
              </a:lnSpc>
              <a:spcBef>
                <a:spcPts val="0"/>
              </a:spcBef>
              <a:spcAft>
                <a:spcPts val="0"/>
              </a:spcAft>
              <a:buNone/>
            </a:pPr>
            <a:r>
              <a:rPr b="0" i="0" lang="en-US" sz="3600" u="none" cap="none" strike="noStrike">
                <a:solidFill>
                  <a:srgbClr val="FFFFFF"/>
                </a:solidFill>
                <a:latin typeface="Open Sans"/>
                <a:ea typeface="Open Sans"/>
                <a:cs typeface="Open Sans"/>
                <a:sym typeface="Open Sans"/>
              </a:rPr>
              <a:t>4</a:t>
            </a:r>
            <a:endParaRPr/>
          </a:p>
        </p:txBody>
      </p:sp>
      <p:sp>
        <p:nvSpPr>
          <p:cNvPr id="135" name="Google Shape;135;p16"/>
          <p:cNvSpPr txBox="1"/>
          <p:nvPr/>
        </p:nvSpPr>
        <p:spPr>
          <a:xfrm>
            <a:off x="9204270" y="4525519"/>
            <a:ext cx="7322748" cy="963930"/>
          </a:xfrm>
          <a:prstGeom prst="rect">
            <a:avLst/>
          </a:prstGeom>
          <a:noFill/>
          <a:ln>
            <a:noFill/>
          </a:ln>
        </p:spPr>
        <p:txBody>
          <a:bodyPr anchorCtr="0" anchor="t" bIns="0" lIns="0" spcFirstLastPara="1" rIns="0" wrap="square" tIns="0">
            <a:spAutoFit/>
          </a:bodyPr>
          <a:lstStyle/>
          <a:p>
            <a:pPr indent="0" lvl="1" marL="0" marR="0" rtl="0" algn="l">
              <a:lnSpc>
                <a:spcPct val="200000"/>
              </a:lnSpc>
              <a:spcBef>
                <a:spcPts val="0"/>
              </a:spcBef>
              <a:spcAft>
                <a:spcPts val="0"/>
              </a:spcAft>
              <a:buNone/>
            </a:pPr>
            <a:r>
              <a:rPr b="1" i="0" lang="en-US" sz="4200" u="none" cap="none" strike="noStrike">
                <a:solidFill>
                  <a:srgbClr val="FFFFFF"/>
                </a:solidFill>
                <a:latin typeface="Open Sans"/>
                <a:ea typeface="Open Sans"/>
                <a:cs typeface="Open Sans"/>
                <a:sym typeface="Open Sans"/>
              </a:rPr>
              <a:t>Taxonomy: L.O.R.E.</a:t>
            </a:r>
            <a:endParaRPr/>
          </a:p>
        </p:txBody>
      </p:sp>
      <p:sp>
        <p:nvSpPr>
          <p:cNvPr id="136" name="Google Shape;136;p16"/>
          <p:cNvSpPr/>
          <p:nvPr/>
        </p:nvSpPr>
        <p:spPr>
          <a:xfrm>
            <a:off x="7788453" y="4751522"/>
            <a:ext cx="771999" cy="771999"/>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6"/>
          <p:cNvSpPr txBox="1"/>
          <p:nvPr/>
        </p:nvSpPr>
        <p:spPr>
          <a:xfrm>
            <a:off x="7901847" y="4741091"/>
            <a:ext cx="545211" cy="661626"/>
          </a:xfrm>
          <a:prstGeom prst="rect">
            <a:avLst/>
          </a:prstGeom>
          <a:noFill/>
          <a:ln>
            <a:noFill/>
          </a:ln>
        </p:spPr>
        <p:txBody>
          <a:bodyPr anchorCtr="0" anchor="t" bIns="0" lIns="0" spcFirstLastPara="1" rIns="0" wrap="square" tIns="0">
            <a:spAutoFit/>
          </a:bodyPr>
          <a:lstStyle/>
          <a:p>
            <a:pPr indent="0" lvl="1" marL="0" marR="0" rtl="0" algn="ctr">
              <a:lnSpc>
                <a:spcPct val="157034"/>
              </a:lnSpc>
              <a:spcBef>
                <a:spcPts val="0"/>
              </a:spcBef>
              <a:spcAft>
                <a:spcPts val="0"/>
              </a:spcAft>
              <a:buNone/>
            </a:pPr>
            <a:r>
              <a:rPr b="0" i="0" lang="en-US" sz="3554" u="none" cap="none" strike="noStrike">
                <a:solidFill>
                  <a:srgbClr val="FFFFFF"/>
                </a:solidFill>
                <a:latin typeface="Open Sans"/>
                <a:ea typeface="Open Sans"/>
                <a:cs typeface="Open Sans"/>
                <a:sym typeface="Open Sans"/>
              </a:rPr>
              <a:t>3</a:t>
            </a:r>
            <a:endParaRPr/>
          </a:p>
        </p:txBody>
      </p:sp>
      <p:sp>
        <p:nvSpPr>
          <p:cNvPr id="138" name="Google Shape;138;p16"/>
          <p:cNvSpPr txBox="1"/>
          <p:nvPr/>
        </p:nvSpPr>
        <p:spPr>
          <a:xfrm>
            <a:off x="9204270" y="7089656"/>
            <a:ext cx="7322748" cy="963930"/>
          </a:xfrm>
          <a:prstGeom prst="rect">
            <a:avLst/>
          </a:prstGeom>
          <a:noFill/>
          <a:ln>
            <a:noFill/>
          </a:ln>
        </p:spPr>
        <p:txBody>
          <a:bodyPr anchorCtr="0" anchor="t" bIns="0" lIns="0" spcFirstLastPara="1" rIns="0" wrap="square" tIns="0">
            <a:spAutoFit/>
          </a:bodyPr>
          <a:lstStyle/>
          <a:p>
            <a:pPr indent="0" lvl="1" marL="0" marR="0" rtl="0" algn="l">
              <a:lnSpc>
                <a:spcPct val="200000"/>
              </a:lnSpc>
              <a:spcBef>
                <a:spcPts val="0"/>
              </a:spcBef>
              <a:spcAft>
                <a:spcPts val="0"/>
              </a:spcAft>
              <a:buNone/>
            </a:pPr>
            <a:r>
              <a:rPr b="1" i="0" lang="en-US" sz="4200" u="none" cap="none" strike="noStrike">
                <a:solidFill>
                  <a:srgbClr val="FFFFFF"/>
                </a:solidFill>
                <a:latin typeface="Open Sans"/>
                <a:ea typeface="Open Sans"/>
                <a:cs typeface="Open Sans"/>
                <a:sym typeface="Open Sans"/>
              </a:rPr>
              <a:t>Resources + Q&amp;A</a:t>
            </a:r>
            <a:endParaRPr/>
          </a:p>
        </p:txBody>
      </p:sp>
      <p:sp>
        <p:nvSpPr>
          <p:cNvPr id="139" name="Google Shape;139;p16"/>
          <p:cNvSpPr/>
          <p:nvPr/>
        </p:nvSpPr>
        <p:spPr>
          <a:xfrm>
            <a:off x="7788453" y="7311203"/>
            <a:ext cx="771999" cy="771999"/>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6"/>
          <p:cNvSpPr txBox="1"/>
          <p:nvPr/>
        </p:nvSpPr>
        <p:spPr>
          <a:xfrm>
            <a:off x="7901847" y="7300772"/>
            <a:ext cx="545211" cy="669036"/>
          </a:xfrm>
          <a:prstGeom prst="rect">
            <a:avLst/>
          </a:prstGeom>
          <a:noFill/>
          <a:ln>
            <a:noFill/>
          </a:ln>
        </p:spPr>
        <p:txBody>
          <a:bodyPr anchorCtr="0" anchor="t" bIns="0" lIns="0" spcFirstLastPara="1" rIns="0" wrap="square" tIns="0">
            <a:spAutoFit/>
          </a:bodyPr>
          <a:lstStyle/>
          <a:p>
            <a:pPr indent="0" lvl="1" marL="0" marR="0" rtl="0" algn="ctr">
              <a:lnSpc>
                <a:spcPct val="157000"/>
              </a:lnSpc>
              <a:spcBef>
                <a:spcPts val="0"/>
              </a:spcBef>
              <a:spcAft>
                <a:spcPts val="0"/>
              </a:spcAft>
              <a:buNone/>
            </a:pPr>
            <a:r>
              <a:rPr b="0" i="0" lang="en-US" sz="3600" u="none" cap="none" strike="noStrike">
                <a:solidFill>
                  <a:srgbClr val="FFFFFF"/>
                </a:solidFill>
                <a:latin typeface="Open Sans"/>
                <a:ea typeface="Open Sans"/>
                <a:cs typeface="Open Sans"/>
                <a:sym typeface="Open Sans"/>
              </a:rPr>
              <a:t>5</a:t>
            </a:r>
            <a:endParaRPr/>
          </a:p>
        </p:txBody>
      </p:sp>
      <p:sp>
        <p:nvSpPr>
          <p:cNvPr id="141" name="Google Shape;141;p16"/>
          <p:cNvSpPr txBox="1"/>
          <p:nvPr/>
        </p:nvSpPr>
        <p:spPr>
          <a:xfrm>
            <a:off x="2103753" y="2175753"/>
            <a:ext cx="4257587"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8000" u="none" cap="none" strike="noStrike">
                <a:solidFill>
                  <a:srgbClr val="FFFFFF"/>
                </a:solidFill>
                <a:latin typeface="Open Sans"/>
                <a:ea typeface="Open Sans"/>
                <a:cs typeface="Open Sans"/>
                <a:sym typeface="Open Sans"/>
              </a:rPr>
              <a:t>Agenda</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05" name="Shape 505"/>
        <p:cNvGrpSpPr/>
        <p:nvPr/>
      </p:nvGrpSpPr>
      <p:grpSpPr>
        <a:xfrm>
          <a:off x="0" y="0"/>
          <a:ext cx="0" cy="0"/>
          <a:chOff x="0" y="0"/>
          <a:chExt cx="0" cy="0"/>
        </a:xfrm>
      </p:grpSpPr>
      <p:sp>
        <p:nvSpPr>
          <p:cNvPr id="506" name="Google Shape;506;p52"/>
          <p:cNvSpPr txBox="1"/>
          <p:nvPr/>
        </p:nvSpPr>
        <p:spPr>
          <a:xfrm>
            <a:off x="9139238" y="4274503"/>
            <a:ext cx="9525" cy="1566544"/>
          </a:xfrm>
          <a:prstGeom prst="rect">
            <a:avLst/>
          </a:prstGeom>
          <a:noFill/>
          <a:ln>
            <a:noFill/>
          </a:ln>
        </p:spPr>
        <p:txBody>
          <a:bodyPr anchorCtr="0" anchor="t" bIns="0" lIns="0" spcFirstLastPara="1" rIns="0" wrap="square" tIns="0">
            <a:spAutoFit/>
          </a:bodyPr>
          <a:lstStyle/>
          <a:p>
            <a:pPr indent="0" lvl="0" marL="0" marR="0" rtl="0" algn="ctr">
              <a:lnSpc>
                <a:spcPct val="71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507" name="Google Shape;507;p52"/>
          <p:cNvSpPr txBox="1"/>
          <p:nvPr/>
        </p:nvSpPr>
        <p:spPr>
          <a:xfrm>
            <a:off x="1028700" y="952500"/>
            <a:ext cx="15728700" cy="84657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Troupe:  Silly Salamander</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Journey: </a:t>
            </a:r>
            <a:r>
              <a:rPr b="0" i="0" lang="en-US" sz="3900" u="none" cap="none" strike="noStrike">
                <a:solidFill>
                  <a:srgbClr val="FFFFFF"/>
                </a:solidFill>
                <a:latin typeface="Arial"/>
                <a:ea typeface="Arial"/>
                <a:cs typeface="Arial"/>
                <a:sym typeface="Arial"/>
              </a:rPr>
              <a:t>Creating fake engagement to qualify for ads</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Category: </a:t>
            </a:r>
            <a:r>
              <a:rPr b="0" i="0" lang="en-US" sz="3900" u="none" cap="none" strike="noStrike">
                <a:solidFill>
                  <a:srgbClr val="FFFFFF"/>
                </a:solidFill>
                <a:latin typeface="Arial"/>
                <a:ea typeface="Arial"/>
                <a:cs typeface="Arial"/>
                <a:sym typeface="Arial"/>
              </a:rPr>
              <a:t>Financial</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Goal:</a:t>
            </a:r>
            <a:r>
              <a:rPr b="0" i="0" lang="en-US" sz="3900" u="none" cap="none" strike="noStrike">
                <a:solidFill>
                  <a:srgbClr val="FFFFFF"/>
                </a:solidFill>
                <a:latin typeface="Arial"/>
                <a:ea typeface="Arial"/>
                <a:cs typeface="Arial"/>
                <a:sym typeface="Arial"/>
              </a:rPr>
              <a:t> I want to qualify for ads</a:t>
            </a:r>
            <a:endParaRPr sz="1100"/>
          </a:p>
          <a:p>
            <a:pPr indent="0" lvl="0" marL="0" marR="0" rtl="0" algn="just">
              <a:lnSpc>
                <a:spcPct val="173309"/>
              </a:lnSpc>
              <a:spcBef>
                <a:spcPts val="0"/>
              </a:spcBef>
              <a:spcAft>
                <a:spcPts val="0"/>
              </a:spcAft>
              <a:buNone/>
            </a:pPr>
            <a:r>
              <a:t/>
            </a:r>
            <a:endParaRPr b="0" i="0" sz="39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Incentives: </a:t>
            </a:r>
            <a:endParaRPr sz="1100"/>
          </a:p>
          <a:p>
            <a:pPr indent="0" lvl="0" marL="0" marR="0" rtl="0" algn="just">
              <a:lnSpc>
                <a:spcPct val="140000"/>
              </a:lnSpc>
              <a:spcBef>
                <a:spcPts val="0"/>
              </a:spcBef>
              <a:spcAft>
                <a:spcPts val="0"/>
              </a:spcAft>
              <a:buNone/>
            </a:pPr>
            <a:r>
              <a:rPr b="0" i="0" lang="en-US" sz="3300" u="none" cap="none" strike="noStrike">
                <a:solidFill>
                  <a:srgbClr val="FFFFFF"/>
                </a:solidFill>
                <a:latin typeface="Arial"/>
                <a:ea typeface="Arial"/>
                <a:cs typeface="Arial"/>
                <a:sym typeface="Arial"/>
              </a:rPr>
              <a:t>“If I sign up for verified accounts...I can like unlimited posts per account...reaching 10,000 views allows me to monetize ads fast”</a:t>
            </a:r>
            <a:endParaRPr sz="1100"/>
          </a:p>
          <a:p>
            <a:pPr indent="0" lvl="0" marL="0" marR="0" rtl="0" algn="just">
              <a:lnSpc>
                <a:spcPct val="140000"/>
              </a:lnSpc>
              <a:spcBef>
                <a:spcPts val="0"/>
              </a:spcBef>
              <a:spcAft>
                <a:spcPts val="0"/>
              </a:spcAft>
              <a:buNone/>
            </a:pPr>
            <a:r>
              <a:t/>
            </a:r>
            <a:endParaRPr b="0" i="0" sz="33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Mitigations: </a:t>
            </a:r>
            <a:r>
              <a:rPr b="0" i="0" lang="en-US" sz="3300" u="none" cap="none" strike="noStrike">
                <a:solidFill>
                  <a:srgbClr val="FFFFFF"/>
                </a:solidFill>
                <a:latin typeface="Arial"/>
                <a:ea typeface="Arial"/>
                <a:cs typeface="Arial"/>
                <a:sym typeface="Arial"/>
              </a:rPr>
              <a:t>Invite Based Signups, </a:t>
            </a:r>
            <a:r>
              <a:rPr b="0" i="0" lang="en-US" sz="3300" u="sng" cap="none" strike="noStrike">
                <a:solidFill>
                  <a:schemeClr val="hlink"/>
                </a:solidFill>
                <a:latin typeface="Arial"/>
                <a:ea typeface="Arial"/>
                <a:cs typeface="Arial"/>
                <a:sym typeface="Arial"/>
                <a:hlinkClick r:id="rId3"/>
              </a:rPr>
              <a:t>Activation Wait</a:t>
            </a:r>
            <a:r>
              <a:rPr b="0" i="0" lang="en-US" sz="3300" u="none" cap="none" strike="noStrike">
                <a:solidFill>
                  <a:srgbClr val="FFFFFF"/>
                </a:solidFill>
                <a:latin typeface="Arial"/>
                <a:ea typeface="Arial"/>
                <a:cs typeface="Arial"/>
                <a:sym typeface="Arial"/>
              </a:rPr>
              <a:t>, Mandatory Review,  Require Re-Verification, Unlink Engagement from Ads, etc.</a:t>
            </a:r>
            <a:endParaRPr sz="1100"/>
          </a:p>
        </p:txBody>
      </p:sp>
      <p:sp>
        <p:nvSpPr>
          <p:cNvPr id="508" name="Google Shape;508;p52"/>
          <p:cNvSpPr txBox="1"/>
          <p:nvPr/>
        </p:nvSpPr>
        <p:spPr>
          <a:xfrm>
            <a:off x="13314257" y="9163050"/>
            <a:ext cx="4683971" cy="887095"/>
          </a:xfrm>
          <a:prstGeom prst="rect">
            <a:avLst/>
          </a:prstGeom>
          <a:noFill/>
          <a:ln>
            <a:noFill/>
          </a:ln>
        </p:spPr>
        <p:txBody>
          <a:bodyPr anchorCtr="0" anchor="t" bIns="0" lIns="0" spcFirstLastPara="1" rIns="0" wrap="square" tIns="0">
            <a:spAutoFit/>
          </a:bodyPr>
          <a:lstStyle/>
          <a:p>
            <a:pPr indent="0" lvl="0" marL="0" marR="0" rtl="0" algn="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Signup</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12" name="Shape 512"/>
        <p:cNvGrpSpPr/>
        <p:nvPr/>
      </p:nvGrpSpPr>
      <p:grpSpPr>
        <a:xfrm>
          <a:off x="0" y="0"/>
          <a:ext cx="0" cy="0"/>
          <a:chOff x="0" y="0"/>
          <a:chExt cx="0" cy="0"/>
        </a:xfrm>
      </p:grpSpPr>
      <p:sp>
        <p:nvSpPr>
          <p:cNvPr id="513" name="Google Shape;513;p53"/>
          <p:cNvSpPr txBox="1"/>
          <p:nvPr/>
        </p:nvSpPr>
        <p:spPr>
          <a:xfrm>
            <a:off x="9139238" y="4274503"/>
            <a:ext cx="9525" cy="1566544"/>
          </a:xfrm>
          <a:prstGeom prst="rect">
            <a:avLst/>
          </a:prstGeom>
          <a:noFill/>
          <a:ln>
            <a:noFill/>
          </a:ln>
        </p:spPr>
        <p:txBody>
          <a:bodyPr anchorCtr="0" anchor="t" bIns="0" lIns="0" spcFirstLastPara="1" rIns="0" wrap="square" tIns="0">
            <a:spAutoFit/>
          </a:bodyPr>
          <a:lstStyle/>
          <a:p>
            <a:pPr indent="0" lvl="0" marL="0" marR="0" rtl="0" algn="ctr">
              <a:lnSpc>
                <a:spcPct val="71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514" name="Google Shape;514;p53"/>
          <p:cNvSpPr txBox="1"/>
          <p:nvPr/>
        </p:nvSpPr>
        <p:spPr>
          <a:xfrm>
            <a:off x="1028700" y="952500"/>
            <a:ext cx="15728700" cy="77544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Troupe:  Passive Parrot</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Journey: Compromising Users for Ransom</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Category: </a:t>
            </a:r>
            <a:r>
              <a:rPr b="0" i="0" lang="en-US" sz="3900" u="none" cap="none" strike="noStrike">
                <a:solidFill>
                  <a:srgbClr val="FFFFFF"/>
                </a:solidFill>
                <a:latin typeface="Arial"/>
                <a:ea typeface="Arial"/>
                <a:cs typeface="Arial"/>
                <a:sym typeface="Arial"/>
              </a:rPr>
              <a:t>Financial</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Goal:</a:t>
            </a:r>
            <a:r>
              <a:rPr b="0" i="0" lang="en-US" sz="3900" u="none" cap="none" strike="noStrike">
                <a:solidFill>
                  <a:srgbClr val="FFFFFF"/>
                </a:solidFill>
                <a:latin typeface="Arial"/>
                <a:ea typeface="Arial"/>
                <a:cs typeface="Arial"/>
                <a:sym typeface="Arial"/>
              </a:rPr>
              <a:t> I want extort money from compromised users</a:t>
            </a:r>
            <a:endParaRPr sz="1100"/>
          </a:p>
          <a:p>
            <a:pPr indent="0" lvl="0" marL="0" marR="0" rtl="0" algn="just">
              <a:lnSpc>
                <a:spcPct val="173309"/>
              </a:lnSpc>
              <a:spcBef>
                <a:spcPts val="0"/>
              </a:spcBef>
              <a:spcAft>
                <a:spcPts val="0"/>
              </a:spcAft>
              <a:buNone/>
            </a:pPr>
            <a:r>
              <a:t/>
            </a:r>
            <a:endParaRPr b="0" i="0" sz="39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Incentives: </a:t>
            </a:r>
            <a:endParaRPr sz="1100"/>
          </a:p>
          <a:p>
            <a:pPr indent="0" lvl="0" marL="0" marR="0" rtl="0" algn="just">
              <a:lnSpc>
                <a:spcPct val="140000"/>
              </a:lnSpc>
              <a:spcBef>
                <a:spcPts val="0"/>
              </a:spcBef>
              <a:spcAft>
                <a:spcPts val="0"/>
              </a:spcAft>
              <a:buNone/>
            </a:pPr>
            <a:r>
              <a:rPr b="0" i="0" lang="en-US" sz="3300" u="none" cap="none" strike="noStrike">
                <a:solidFill>
                  <a:srgbClr val="FFFFFF"/>
                </a:solidFill>
                <a:latin typeface="Arial"/>
                <a:ea typeface="Arial"/>
                <a:cs typeface="Arial"/>
                <a:sym typeface="Arial"/>
              </a:rPr>
              <a:t>“With credentials found in other breaches I can access many accounts...”</a:t>
            </a:r>
            <a:endParaRPr sz="1100"/>
          </a:p>
          <a:p>
            <a:pPr indent="0" lvl="0" marL="0" marR="0" rtl="0" algn="just">
              <a:lnSpc>
                <a:spcPct val="140000"/>
              </a:lnSpc>
              <a:spcBef>
                <a:spcPts val="0"/>
              </a:spcBef>
              <a:spcAft>
                <a:spcPts val="0"/>
              </a:spcAft>
              <a:buNone/>
            </a:pPr>
            <a:r>
              <a:t/>
            </a:r>
            <a:endParaRPr b="0" i="0" sz="33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Mitigations: </a:t>
            </a:r>
            <a:endParaRPr sz="1100"/>
          </a:p>
          <a:p>
            <a:pPr indent="0" lvl="0" marL="0" marR="0" rtl="0" algn="just">
              <a:lnSpc>
                <a:spcPct val="140000"/>
              </a:lnSpc>
              <a:spcBef>
                <a:spcPts val="0"/>
              </a:spcBef>
              <a:spcAft>
                <a:spcPts val="0"/>
              </a:spcAft>
              <a:buNone/>
            </a:pPr>
            <a:r>
              <a:rPr b="0" i="0" lang="en-US" sz="3300" u="none" cap="none" strike="noStrike">
                <a:solidFill>
                  <a:srgbClr val="FFFFFF"/>
                </a:solidFill>
                <a:latin typeface="Arial"/>
                <a:ea typeface="Arial"/>
                <a:cs typeface="Arial"/>
                <a:sym typeface="Arial"/>
              </a:rPr>
              <a:t>Verify Original Email, </a:t>
            </a:r>
            <a:r>
              <a:rPr b="0" i="0" lang="en-US" sz="3300" u="sng" cap="none" strike="noStrike">
                <a:solidFill>
                  <a:schemeClr val="hlink"/>
                </a:solidFill>
                <a:latin typeface="Arial"/>
                <a:ea typeface="Arial"/>
                <a:cs typeface="Arial"/>
                <a:sym typeface="Arial"/>
                <a:hlinkClick r:id="rId3"/>
              </a:rPr>
              <a:t>Account Data Security Questions</a:t>
            </a:r>
            <a:r>
              <a:rPr b="0" i="0" lang="en-US" sz="3300" u="none" cap="none" strike="noStrike">
                <a:solidFill>
                  <a:srgbClr val="FFFFFF"/>
                </a:solidFill>
                <a:latin typeface="Arial"/>
                <a:ea typeface="Arial"/>
                <a:cs typeface="Arial"/>
                <a:sym typeface="Arial"/>
              </a:rPr>
              <a:t>, etc.</a:t>
            </a:r>
            <a:endParaRPr sz="1100"/>
          </a:p>
        </p:txBody>
      </p:sp>
      <p:sp>
        <p:nvSpPr>
          <p:cNvPr id="515" name="Google Shape;515;p53"/>
          <p:cNvSpPr txBox="1"/>
          <p:nvPr/>
        </p:nvSpPr>
        <p:spPr>
          <a:xfrm>
            <a:off x="12676758" y="9163050"/>
            <a:ext cx="5611242"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Password Spray</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19" name="Shape 519"/>
        <p:cNvGrpSpPr/>
        <p:nvPr/>
      </p:nvGrpSpPr>
      <p:grpSpPr>
        <a:xfrm>
          <a:off x="0" y="0"/>
          <a:ext cx="0" cy="0"/>
          <a:chOff x="0" y="0"/>
          <a:chExt cx="0" cy="0"/>
        </a:xfrm>
      </p:grpSpPr>
      <p:sp>
        <p:nvSpPr>
          <p:cNvPr id="520" name="Google Shape;520;p54"/>
          <p:cNvSpPr txBox="1"/>
          <p:nvPr/>
        </p:nvSpPr>
        <p:spPr>
          <a:xfrm>
            <a:off x="9139238" y="4274503"/>
            <a:ext cx="9525" cy="1566544"/>
          </a:xfrm>
          <a:prstGeom prst="rect">
            <a:avLst/>
          </a:prstGeom>
          <a:noFill/>
          <a:ln>
            <a:noFill/>
          </a:ln>
        </p:spPr>
        <p:txBody>
          <a:bodyPr anchorCtr="0" anchor="t" bIns="0" lIns="0" spcFirstLastPara="1" rIns="0" wrap="square" tIns="0">
            <a:spAutoFit/>
          </a:bodyPr>
          <a:lstStyle/>
          <a:p>
            <a:pPr indent="0" lvl="0" marL="0" marR="0" rtl="0" algn="ctr">
              <a:lnSpc>
                <a:spcPct val="71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521" name="Google Shape;521;p54"/>
          <p:cNvSpPr txBox="1"/>
          <p:nvPr/>
        </p:nvSpPr>
        <p:spPr>
          <a:xfrm>
            <a:off x="1028700" y="952500"/>
            <a:ext cx="15728700" cy="84657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Troupe:  Trecherous Tortiose</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Journey: </a:t>
            </a:r>
            <a:r>
              <a:rPr b="0" i="0" lang="en-US" sz="3900" u="none" cap="none" strike="noStrike">
                <a:solidFill>
                  <a:srgbClr val="FFFFFF"/>
                </a:solidFill>
                <a:latin typeface="Arial"/>
                <a:ea typeface="Arial"/>
                <a:cs typeface="Arial"/>
                <a:sym typeface="Arial"/>
              </a:rPr>
              <a:t>Toll Fraud via Account Updates</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Category: </a:t>
            </a:r>
            <a:r>
              <a:rPr b="0" i="0" lang="en-US" sz="3900" u="none" cap="none" strike="noStrike">
                <a:solidFill>
                  <a:srgbClr val="FFFFFF"/>
                </a:solidFill>
                <a:latin typeface="Arial"/>
                <a:ea typeface="Arial"/>
                <a:cs typeface="Arial"/>
                <a:sym typeface="Arial"/>
              </a:rPr>
              <a:t>Financial</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Goal:</a:t>
            </a:r>
            <a:r>
              <a:rPr b="0" i="0" lang="en-US" sz="3900" u="none" cap="none" strike="noStrike">
                <a:solidFill>
                  <a:srgbClr val="FFFFFF"/>
                </a:solidFill>
                <a:latin typeface="Arial"/>
                <a:ea typeface="Arial"/>
                <a:cs typeface="Arial"/>
                <a:sym typeface="Arial"/>
              </a:rPr>
              <a:t> I want to receive text messages upon request</a:t>
            </a:r>
            <a:endParaRPr sz="1100"/>
          </a:p>
          <a:p>
            <a:pPr indent="0" lvl="0" marL="0" marR="0" rtl="0" algn="just">
              <a:lnSpc>
                <a:spcPct val="173309"/>
              </a:lnSpc>
              <a:spcBef>
                <a:spcPts val="0"/>
              </a:spcBef>
              <a:spcAft>
                <a:spcPts val="0"/>
              </a:spcAft>
              <a:buNone/>
            </a:pPr>
            <a:r>
              <a:t/>
            </a:r>
            <a:endParaRPr b="0" i="0" sz="39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Incentives: </a:t>
            </a:r>
            <a:endParaRPr sz="1100"/>
          </a:p>
          <a:p>
            <a:pPr indent="0" lvl="0" marL="0" marR="0" rtl="0" algn="just">
              <a:lnSpc>
                <a:spcPct val="140000"/>
              </a:lnSpc>
              <a:spcBef>
                <a:spcPts val="0"/>
              </a:spcBef>
              <a:spcAft>
                <a:spcPts val="0"/>
              </a:spcAft>
              <a:buNone/>
            </a:pPr>
            <a:r>
              <a:rPr b="0" i="0" lang="en-US" sz="3300" u="none" cap="none" strike="noStrike">
                <a:solidFill>
                  <a:srgbClr val="FFFFFF"/>
                </a:solidFill>
                <a:latin typeface="Arial"/>
                <a:ea typeface="Arial"/>
                <a:cs typeface="Arial"/>
                <a:sym typeface="Arial"/>
              </a:rPr>
              <a:t>“If I leverage existing accounts I could send request multiple text messages per account...I can make a cut of money for each 1000 text messages I send toward a premium carrier...”</a:t>
            </a:r>
            <a:endParaRPr sz="1100"/>
          </a:p>
          <a:p>
            <a:pPr indent="0" lvl="0" marL="0" marR="0" rtl="0" algn="just">
              <a:lnSpc>
                <a:spcPct val="140000"/>
              </a:lnSpc>
              <a:spcBef>
                <a:spcPts val="0"/>
              </a:spcBef>
              <a:spcAft>
                <a:spcPts val="0"/>
              </a:spcAft>
              <a:buNone/>
            </a:pPr>
            <a:r>
              <a:t/>
            </a:r>
            <a:endParaRPr b="0" i="0" sz="33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Mitigations(s): </a:t>
            </a:r>
            <a:r>
              <a:rPr b="0" i="0" lang="en-US" sz="3300" u="none" cap="none" strike="noStrike">
                <a:solidFill>
                  <a:srgbClr val="FFFFFF"/>
                </a:solidFill>
                <a:latin typeface="Arial"/>
                <a:ea typeface="Arial"/>
                <a:cs typeface="Arial"/>
                <a:sym typeface="Arial"/>
              </a:rPr>
              <a:t>User Initiated SMS, Captcha, Rate Limits, etc.</a:t>
            </a:r>
            <a:endParaRPr sz="1100"/>
          </a:p>
        </p:txBody>
      </p:sp>
      <p:sp>
        <p:nvSpPr>
          <p:cNvPr id="522" name="Google Shape;522;p54"/>
          <p:cNvSpPr txBox="1"/>
          <p:nvPr/>
        </p:nvSpPr>
        <p:spPr>
          <a:xfrm>
            <a:off x="12386986" y="9163050"/>
            <a:ext cx="5611242" cy="1811020"/>
          </a:xfrm>
          <a:prstGeom prst="rect">
            <a:avLst/>
          </a:prstGeom>
          <a:noFill/>
          <a:ln>
            <a:noFill/>
          </a:ln>
        </p:spPr>
        <p:txBody>
          <a:bodyPr anchorCtr="0" anchor="t" bIns="0" lIns="0" spcFirstLastPara="1" rIns="0" wrap="square" tIns="0">
            <a:spAutoFit/>
          </a:bodyPr>
          <a:lstStyle/>
          <a:p>
            <a:pPr indent="0" lvl="0" marL="0" marR="0" rtl="0" algn="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Toll Fraud</a:t>
            </a:r>
            <a:endParaRPr/>
          </a:p>
          <a:p>
            <a:pPr indent="0" lvl="0" marL="0" marR="0" rtl="0" algn="r">
              <a:lnSpc>
                <a:spcPct val="140007"/>
              </a:lnSpc>
              <a:spcBef>
                <a:spcPts val="0"/>
              </a:spcBef>
              <a:spcAft>
                <a:spcPts val="0"/>
              </a:spcAft>
              <a:buNone/>
            </a:pPr>
            <a:r>
              <a:t/>
            </a:r>
            <a:endParaRPr b="1" i="0" sz="5199" u="none" cap="none" strike="noStrike">
              <a:solidFill>
                <a:srgbClr val="FFFFFF"/>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26" name="Shape 526"/>
        <p:cNvGrpSpPr/>
        <p:nvPr/>
      </p:nvGrpSpPr>
      <p:grpSpPr>
        <a:xfrm>
          <a:off x="0" y="0"/>
          <a:ext cx="0" cy="0"/>
          <a:chOff x="0" y="0"/>
          <a:chExt cx="0" cy="0"/>
        </a:xfrm>
      </p:grpSpPr>
      <p:sp>
        <p:nvSpPr>
          <p:cNvPr id="527" name="Google Shape;527;p55"/>
          <p:cNvSpPr txBox="1"/>
          <p:nvPr/>
        </p:nvSpPr>
        <p:spPr>
          <a:xfrm>
            <a:off x="9139238" y="4274503"/>
            <a:ext cx="9525" cy="1566544"/>
          </a:xfrm>
          <a:prstGeom prst="rect">
            <a:avLst/>
          </a:prstGeom>
          <a:noFill/>
          <a:ln>
            <a:noFill/>
          </a:ln>
        </p:spPr>
        <p:txBody>
          <a:bodyPr anchorCtr="0" anchor="t" bIns="0" lIns="0" spcFirstLastPara="1" rIns="0" wrap="square" tIns="0">
            <a:spAutoFit/>
          </a:bodyPr>
          <a:lstStyle/>
          <a:p>
            <a:pPr indent="0" lvl="0" marL="0" marR="0" rtl="0" algn="ctr">
              <a:lnSpc>
                <a:spcPct val="71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528" name="Google Shape;528;p55"/>
          <p:cNvSpPr txBox="1"/>
          <p:nvPr/>
        </p:nvSpPr>
        <p:spPr>
          <a:xfrm>
            <a:off x="1028700" y="952500"/>
            <a:ext cx="15728700" cy="77544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Troupe:  Malicious Manatee</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Journey: Phishing Strangers via Private Message</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Category: </a:t>
            </a:r>
            <a:r>
              <a:rPr b="0" i="0" lang="en-US" sz="3900" u="none" cap="none" strike="noStrike">
                <a:solidFill>
                  <a:srgbClr val="FFFFFF"/>
                </a:solidFill>
                <a:latin typeface="Arial"/>
                <a:ea typeface="Arial"/>
                <a:cs typeface="Arial"/>
                <a:sym typeface="Arial"/>
              </a:rPr>
              <a:t>Resource</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Goal:</a:t>
            </a:r>
            <a:r>
              <a:rPr b="0" i="0" lang="en-US" sz="3900" u="none" cap="none" strike="noStrike">
                <a:solidFill>
                  <a:srgbClr val="FFFFFF"/>
                </a:solidFill>
                <a:latin typeface="Arial"/>
                <a:ea typeface="Arial"/>
                <a:cs typeface="Arial"/>
                <a:sym typeface="Arial"/>
              </a:rPr>
              <a:t> I want to steal credentials to use on other platforms</a:t>
            </a:r>
            <a:endParaRPr sz="1100"/>
          </a:p>
          <a:p>
            <a:pPr indent="0" lvl="0" marL="0" marR="0" rtl="0" algn="just">
              <a:lnSpc>
                <a:spcPct val="173309"/>
              </a:lnSpc>
              <a:spcBef>
                <a:spcPts val="0"/>
              </a:spcBef>
              <a:spcAft>
                <a:spcPts val="0"/>
              </a:spcAft>
              <a:buNone/>
            </a:pPr>
            <a:r>
              <a:t/>
            </a:r>
            <a:endParaRPr b="0" i="0" sz="39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Incentives: </a:t>
            </a:r>
            <a:endParaRPr sz="1100"/>
          </a:p>
          <a:p>
            <a:pPr indent="0" lvl="0" marL="0" marR="0" rtl="0" algn="just">
              <a:lnSpc>
                <a:spcPct val="140000"/>
              </a:lnSpc>
              <a:spcBef>
                <a:spcPts val="0"/>
              </a:spcBef>
              <a:spcAft>
                <a:spcPts val="0"/>
              </a:spcAft>
              <a:buNone/>
            </a:pPr>
            <a:r>
              <a:rPr b="0" i="0" lang="en-US" sz="3300" u="none" cap="none" strike="noStrike">
                <a:solidFill>
                  <a:srgbClr val="FFFFFF"/>
                </a:solidFill>
                <a:latin typeface="Arial"/>
                <a:ea typeface="Arial"/>
                <a:cs typeface="Arial"/>
                <a:sym typeface="Arial"/>
              </a:rPr>
              <a:t>“</a:t>
            </a:r>
            <a:endParaRPr sz="1100"/>
          </a:p>
          <a:p>
            <a:pPr indent="0" lvl="0" marL="0" marR="0" rtl="0" algn="just">
              <a:lnSpc>
                <a:spcPct val="140000"/>
              </a:lnSpc>
              <a:spcBef>
                <a:spcPts val="0"/>
              </a:spcBef>
              <a:spcAft>
                <a:spcPts val="0"/>
              </a:spcAft>
              <a:buNone/>
            </a:pPr>
            <a:r>
              <a:t/>
            </a:r>
            <a:endParaRPr b="0" i="0" sz="33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Mitigations: </a:t>
            </a:r>
            <a:r>
              <a:rPr b="0" i="0" lang="en-US" sz="3300" u="none" cap="none" strike="noStrike">
                <a:solidFill>
                  <a:srgbClr val="FFFFFF"/>
                </a:solidFill>
                <a:latin typeface="Arial"/>
                <a:ea typeface="Arial"/>
                <a:cs typeface="Arial"/>
                <a:sym typeface="Arial"/>
              </a:rPr>
              <a:t>Account Security Image, Warning When Leaving Site, Disallow Redirects, Disallow Link Masking, Link Click Unavailable without MFA, etc.</a:t>
            </a:r>
            <a:endParaRPr sz="1100"/>
          </a:p>
        </p:txBody>
      </p:sp>
      <p:sp>
        <p:nvSpPr>
          <p:cNvPr id="529" name="Google Shape;529;p55"/>
          <p:cNvSpPr txBox="1"/>
          <p:nvPr/>
        </p:nvSpPr>
        <p:spPr>
          <a:xfrm>
            <a:off x="9139238" y="9163050"/>
            <a:ext cx="8856689" cy="887095"/>
          </a:xfrm>
          <a:prstGeom prst="rect">
            <a:avLst/>
          </a:prstGeom>
          <a:noFill/>
          <a:ln>
            <a:noFill/>
          </a:ln>
        </p:spPr>
        <p:txBody>
          <a:bodyPr anchorCtr="0" anchor="t" bIns="0" lIns="0" spcFirstLastPara="1" rIns="0" wrap="square" tIns="0">
            <a:spAutoFit/>
          </a:bodyPr>
          <a:lstStyle/>
          <a:p>
            <a:pPr indent="0" lvl="0" marL="0" marR="0" rtl="0" algn="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Messaging</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33" name="Shape 533"/>
        <p:cNvGrpSpPr/>
        <p:nvPr/>
      </p:nvGrpSpPr>
      <p:grpSpPr>
        <a:xfrm>
          <a:off x="0" y="0"/>
          <a:ext cx="0" cy="0"/>
          <a:chOff x="0" y="0"/>
          <a:chExt cx="0" cy="0"/>
        </a:xfrm>
      </p:grpSpPr>
      <p:sp>
        <p:nvSpPr>
          <p:cNvPr id="534" name="Google Shape;534;p56"/>
          <p:cNvSpPr txBox="1"/>
          <p:nvPr/>
        </p:nvSpPr>
        <p:spPr>
          <a:xfrm>
            <a:off x="9139238" y="4274503"/>
            <a:ext cx="9525" cy="1566544"/>
          </a:xfrm>
          <a:prstGeom prst="rect">
            <a:avLst/>
          </a:prstGeom>
          <a:noFill/>
          <a:ln>
            <a:noFill/>
          </a:ln>
        </p:spPr>
        <p:txBody>
          <a:bodyPr anchorCtr="0" anchor="t" bIns="0" lIns="0" spcFirstLastPara="1" rIns="0" wrap="square" tIns="0">
            <a:spAutoFit/>
          </a:bodyPr>
          <a:lstStyle/>
          <a:p>
            <a:pPr indent="0" lvl="0" marL="0" marR="0" rtl="0" algn="ctr">
              <a:lnSpc>
                <a:spcPct val="715555"/>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535" name="Google Shape;535;p56"/>
          <p:cNvSpPr txBox="1"/>
          <p:nvPr/>
        </p:nvSpPr>
        <p:spPr>
          <a:xfrm>
            <a:off x="1028700" y="952500"/>
            <a:ext cx="15728700" cy="84657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Troupe:  Sneaky Shark</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Journey: Scraping Profile Pictures from Reviews</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Category: Theft</a:t>
            </a:r>
            <a:endParaRPr sz="1100"/>
          </a:p>
          <a:p>
            <a:pPr indent="0" lvl="0" marL="0" marR="0" rtl="0" algn="just">
              <a:lnSpc>
                <a:spcPct val="140000"/>
              </a:lnSpc>
              <a:spcBef>
                <a:spcPts val="0"/>
              </a:spcBef>
              <a:spcAft>
                <a:spcPts val="0"/>
              </a:spcAft>
              <a:buNone/>
            </a:pPr>
            <a:r>
              <a:rPr b="1" i="0" lang="en-US" sz="3900" u="none" cap="none" strike="noStrike">
                <a:solidFill>
                  <a:srgbClr val="FFFFFF"/>
                </a:solidFill>
                <a:latin typeface="Arial"/>
                <a:ea typeface="Arial"/>
                <a:cs typeface="Arial"/>
                <a:sym typeface="Arial"/>
              </a:rPr>
              <a:t>Goal:</a:t>
            </a:r>
            <a:r>
              <a:rPr b="0" i="0" lang="en-US" sz="3900" u="none" cap="none" strike="noStrike">
                <a:solidFill>
                  <a:srgbClr val="FFFFFF"/>
                </a:solidFill>
                <a:latin typeface="Arial"/>
                <a:ea typeface="Arial"/>
                <a:cs typeface="Arial"/>
                <a:sym typeface="Arial"/>
              </a:rPr>
              <a:t> I want to steal images to use in deepfakes and sale</a:t>
            </a:r>
            <a:endParaRPr sz="1100"/>
          </a:p>
          <a:p>
            <a:pPr indent="0" lvl="0" marL="0" marR="0" rtl="0" algn="just">
              <a:lnSpc>
                <a:spcPct val="173309"/>
              </a:lnSpc>
              <a:spcBef>
                <a:spcPts val="0"/>
              </a:spcBef>
              <a:spcAft>
                <a:spcPts val="0"/>
              </a:spcAft>
              <a:buNone/>
            </a:pPr>
            <a:r>
              <a:t/>
            </a:r>
            <a:endParaRPr b="0" i="0" sz="39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Incentives: </a:t>
            </a:r>
            <a:endParaRPr sz="1100"/>
          </a:p>
          <a:p>
            <a:pPr indent="0" lvl="0" marL="0" marR="0" rtl="0" algn="just">
              <a:lnSpc>
                <a:spcPct val="140000"/>
              </a:lnSpc>
              <a:spcBef>
                <a:spcPts val="0"/>
              </a:spcBef>
              <a:spcAft>
                <a:spcPts val="0"/>
              </a:spcAft>
              <a:buNone/>
            </a:pPr>
            <a:r>
              <a:rPr b="0" i="0" lang="en-US" sz="3300" u="none" cap="none" strike="noStrike">
                <a:solidFill>
                  <a:srgbClr val="FFFFFF"/>
                </a:solidFill>
                <a:latin typeface="Arial"/>
                <a:ea typeface="Arial"/>
                <a:cs typeface="Arial"/>
                <a:sym typeface="Arial"/>
              </a:rPr>
              <a:t>“I can access a large amount of image data without a user account of my own...This image data is immediately valuable for training or hate”</a:t>
            </a:r>
            <a:endParaRPr sz="1100"/>
          </a:p>
          <a:p>
            <a:pPr indent="0" lvl="0" marL="0" marR="0" rtl="0" algn="just">
              <a:lnSpc>
                <a:spcPct val="140000"/>
              </a:lnSpc>
              <a:spcBef>
                <a:spcPts val="0"/>
              </a:spcBef>
              <a:spcAft>
                <a:spcPts val="0"/>
              </a:spcAft>
              <a:buNone/>
            </a:pPr>
            <a:r>
              <a:t/>
            </a:r>
            <a:endParaRPr b="0" i="0" sz="3300" u="none" cap="none" strike="noStrike">
              <a:solidFill>
                <a:srgbClr val="FFFFFF"/>
              </a:solidFill>
              <a:latin typeface="Arial"/>
              <a:ea typeface="Arial"/>
              <a:cs typeface="Arial"/>
              <a:sym typeface="Arial"/>
            </a:endParaRPr>
          </a:p>
          <a:p>
            <a:pPr indent="0" lvl="0" marL="0" marR="0" rtl="0" algn="just">
              <a:lnSpc>
                <a:spcPct val="140000"/>
              </a:lnSpc>
              <a:spcBef>
                <a:spcPts val="0"/>
              </a:spcBef>
              <a:spcAft>
                <a:spcPts val="0"/>
              </a:spcAft>
              <a:buNone/>
            </a:pPr>
            <a:r>
              <a:rPr b="1" i="0" lang="en-US" sz="3300" u="none" cap="none" strike="noStrike">
                <a:solidFill>
                  <a:srgbClr val="FFFFFF"/>
                </a:solidFill>
                <a:latin typeface="Arial"/>
                <a:ea typeface="Arial"/>
                <a:cs typeface="Arial"/>
                <a:sym typeface="Arial"/>
              </a:rPr>
              <a:t>Example Mitigations: </a:t>
            </a:r>
            <a:r>
              <a:rPr b="0" i="0" lang="en-US" sz="3300" u="none" cap="none" strike="noStrike">
                <a:solidFill>
                  <a:srgbClr val="FFFFFF"/>
                </a:solidFill>
                <a:latin typeface="Arial"/>
                <a:ea typeface="Arial"/>
                <a:cs typeface="Arial"/>
                <a:sym typeface="Arial"/>
              </a:rPr>
              <a:t>Poison or Consent to Poison Image Set, Allow Consent to Limit to Verified Accounts, Sinkhole Infrastructure for Scrapers, etc.</a:t>
            </a:r>
            <a:endParaRPr sz="1100"/>
          </a:p>
        </p:txBody>
      </p:sp>
      <p:sp>
        <p:nvSpPr>
          <p:cNvPr id="536" name="Google Shape;536;p56"/>
          <p:cNvSpPr txBox="1"/>
          <p:nvPr/>
        </p:nvSpPr>
        <p:spPr>
          <a:xfrm>
            <a:off x="9139238" y="9163050"/>
            <a:ext cx="8856689" cy="887095"/>
          </a:xfrm>
          <a:prstGeom prst="rect">
            <a:avLst/>
          </a:prstGeom>
          <a:noFill/>
          <a:ln>
            <a:noFill/>
          </a:ln>
        </p:spPr>
        <p:txBody>
          <a:bodyPr anchorCtr="0" anchor="t" bIns="0" lIns="0" spcFirstLastPara="1" rIns="0" wrap="square" tIns="0">
            <a:spAutoFit/>
          </a:bodyPr>
          <a:lstStyle/>
          <a:p>
            <a:pPr indent="0" lvl="0" marL="0" marR="0" rtl="0" algn="r">
              <a:lnSpc>
                <a:spcPct val="140007"/>
              </a:lnSpc>
              <a:spcBef>
                <a:spcPts val="0"/>
              </a:spcBef>
              <a:spcAft>
                <a:spcPts val="0"/>
              </a:spcAft>
              <a:buNone/>
            </a:pPr>
            <a:r>
              <a:rPr b="1" i="0" lang="en-US" sz="5199" u="none" cap="none" strike="noStrike">
                <a:solidFill>
                  <a:srgbClr val="FFFFFF"/>
                </a:solidFill>
                <a:latin typeface="Arial"/>
                <a:ea typeface="Arial"/>
                <a:cs typeface="Arial"/>
                <a:sym typeface="Arial"/>
              </a:rPr>
              <a:t>Scraping</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40" name="Shape 540"/>
        <p:cNvGrpSpPr/>
        <p:nvPr/>
      </p:nvGrpSpPr>
      <p:grpSpPr>
        <a:xfrm>
          <a:off x="0" y="0"/>
          <a:ext cx="0" cy="0"/>
          <a:chOff x="0" y="0"/>
          <a:chExt cx="0" cy="0"/>
        </a:xfrm>
      </p:grpSpPr>
      <p:sp>
        <p:nvSpPr>
          <p:cNvPr id="541" name="Google Shape;541;p57"/>
          <p:cNvSpPr txBox="1"/>
          <p:nvPr/>
        </p:nvSpPr>
        <p:spPr>
          <a:xfrm>
            <a:off x="1599564" y="4048125"/>
            <a:ext cx="6687186" cy="2190750"/>
          </a:xfrm>
          <a:prstGeom prst="rect">
            <a:avLst/>
          </a:prstGeom>
          <a:noFill/>
          <a:ln>
            <a:noFill/>
          </a:ln>
        </p:spPr>
        <p:txBody>
          <a:bodyPr anchorCtr="0" anchor="t" bIns="0" lIns="0" spcFirstLastPara="1" rIns="0" wrap="square" tIns="0">
            <a:spAutoFit/>
          </a:bodyPr>
          <a:lstStyle/>
          <a:p>
            <a:pPr indent="0" lvl="0" marL="0" marR="0" rtl="0" algn="l">
              <a:lnSpc>
                <a:spcPct val="120002"/>
              </a:lnSpc>
              <a:spcBef>
                <a:spcPts val="0"/>
              </a:spcBef>
              <a:spcAft>
                <a:spcPts val="0"/>
              </a:spcAft>
              <a:buNone/>
            </a:pPr>
            <a:r>
              <a:rPr b="1" i="0" lang="en-US" sz="7199" u="none" cap="none" strike="noStrike">
                <a:solidFill>
                  <a:srgbClr val="FFFFFF"/>
                </a:solidFill>
                <a:latin typeface="Open Sans"/>
                <a:ea typeface="Open Sans"/>
                <a:cs typeface="Open Sans"/>
                <a:sym typeface="Open Sans"/>
              </a:rPr>
              <a:t>Scaled Abuse is Not New</a:t>
            </a:r>
            <a:endParaRPr/>
          </a:p>
        </p:txBody>
      </p:sp>
      <p:sp>
        <p:nvSpPr>
          <p:cNvPr id="542" name="Google Shape;542;p57"/>
          <p:cNvSpPr txBox="1"/>
          <p:nvPr/>
        </p:nvSpPr>
        <p:spPr>
          <a:xfrm>
            <a:off x="11029314" y="2673188"/>
            <a:ext cx="5659200" cy="1286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3800" u="none" cap="none" strike="noStrike">
                <a:solidFill>
                  <a:srgbClr val="FFFFFF"/>
                </a:solidFill>
                <a:latin typeface="Open Sans"/>
                <a:ea typeface="Open Sans"/>
                <a:cs typeface="Open Sans"/>
                <a:sym typeface="Open Sans"/>
              </a:rPr>
              <a:t>We Don’t Need to Reinvent the Wheel</a:t>
            </a:r>
            <a:endParaRPr sz="1000"/>
          </a:p>
        </p:txBody>
      </p:sp>
      <p:sp>
        <p:nvSpPr>
          <p:cNvPr id="543" name="Google Shape;543;p57"/>
          <p:cNvSpPr txBox="1"/>
          <p:nvPr/>
        </p:nvSpPr>
        <p:spPr>
          <a:xfrm>
            <a:off x="11029314" y="5727862"/>
            <a:ext cx="5659200" cy="2723700"/>
          </a:xfrm>
          <a:prstGeom prst="rect">
            <a:avLst/>
          </a:prstGeom>
          <a:noFill/>
          <a:ln>
            <a:noFill/>
          </a:ln>
        </p:spPr>
        <p:txBody>
          <a:bodyPr anchorCtr="0" anchor="t" bIns="0" lIns="0" spcFirstLastPara="1" rIns="0" wrap="square" tIns="0">
            <a:spAutoFit/>
          </a:bodyPr>
          <a:lstStyle/>
          <a:p>
            <a:pPr indent="0" lvl="0" marL="0" marR="0" rtl="0" algn="l">
              <a:lnSpc>
                <a:spcPct val="119990"/>
              </a:lnSpc>
              <a:spcBef>
                <a:spcPts val="0"/>
              </a:spcBef>
              <a:spcAft>
                <a:spcPts val="0"/>
              </a:spcAft>
              <a:buNone/>
            </a:pPr>
            <a:r>
              <a:rPr b="0" i="0" lang="en-US" sz="3847" u="none" cap="none" strike="noStrike">
                <a:solidFill>
                  <a:srgbClr val="FFFFFF"/>
                </a:solidFill>
                <a:latin typeface="Open Sans"/>
                <a:ea typeface="Open Sans"/>
                <a:cs typeface="Open Sans"/>
                <a:sym typeface="Open Sans"/>
              </a:rPr>
              <a:t>But We Do Need to Accept that There is No Silver Bullet and Get Granular</a:t>
            </a:r>
            <a:endParaRPr sz="11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47" name="Shape 547"/>
        <p:cNvGrpSpPr/>
        <p:nvPr/>
      </p:nvGrpSpPr>
      <p:grpSpPr>
        <a:xfrm>
          <a:off x="0" y="0"/>
          <a:ext cx="0" cy="0"/>
          <a:chOff x="0" y="0"/>
          <a:chExt cx="0" cy="0"/>
        </a:xfrm>
      </p:grpSpPr>
      <p:sp>
        <p:nvSpPr>
          <p:cNvPr id="548" name="Google Shape;548;p58"/>
          <p:cNvSpPr/>
          <p:nvPr/>
        </p:nvSpPr>
        <p:spPr>
          <a:xfrm>
            <a:off x="1843062" y="1493045"/>
            <a:ext cx="7300938" cy="7300909"/>
          </a:xfrm>
          <a:custGeom>
            <a:rect b="b" l="l" r="r" t="t"/>
            <a:pathLst>
              <a:path extrusionOk="0"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rotWithShape="1">
            <a:blip r:embed="rId3">
              <a:alphaModFix/>
            </a:blip>
            <a:stretch>
              <a:fillRect b="0" l="-16664" r="-16663"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8"/>
          <p:cNvSpPr txBox="1"/>
          <p:nvPr/>
        </p:nvSpPr>
        <p:spPr>
          <a:xfrm>
            <a:off x="10936604" y="3586793"/>
            <a:ext cx="5577025" cy="3171825"/>
          </a:xfrm>
          <a:prstGeom prst="rect">
            <a:avLst/>
          </a:prstGeom>
          <a:noFill/>
          <a:ln>
            <a:noFill/>
          </a:ln>
        </p:spPr>
        <p:txBody>
          <a:bodyPr anchorCtr="0" anchor="t" bIns="0" lIns="0" spcFirstLastPara="1" rIns="0" wrap="square" tIns="0">
            <a:spAutoFit/>
          </a:bodyPr>
          <a:lstStyle/>
          <a:p>
            <a:pPr indent="0" lvl="0" marL="0" marR="0" rtl="0" algn="l">
              <a:lnSpc>
                <a:spcPct val="120002"/>
              </a:lnSpc>
              <a:spcBef>
                <a:spcPts val="0"/>
              </a:spcBef>
              <a:spcAft>
                <a:spcPts val="0"/>
              </a:spcAft>
              <a:buNone/>
            </a:pPr>
            <a:r>
              <a:rPr b="1" i="0" lang="en-US" sz="6999" u="none" cap="none" strike="noStrike">
                <a:solidFill>
                  <a:srgbClr val="C6C6C6"/>
                </a:solidFill>
                <a:latin typeface="Open Sans"/>
                <a:ea typeface="Open Sans"/>
                <a:cs typeface="Open Sans"/>
                <a:sym typeface="Open Sans"/>
              </a:rPr>
              <a:t>Closing Thoughts + Resources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57" name="Shape 557"/>
        <p:cNvGrpSpPr/>
        <p:nvPr/>
      </p:nvGrpSpPr>
      <p:grpSpPr>
        <a:xfrm>
          <a:off x="0" y="0"/>
          <a:ext cx="0" cy="0"/>
          <a:chOff x="0" y="0"/>
          <a:chExt cx="0" cy="0"/>
        </a:xfrm>
      </p:grpSpPr>
      <p:sp>
        <p:nvSpPr>
          <p:cNvPr id="558" name="Google Shape;558;p59"/>
          <p:cNvSpPr txBox="1"/>
          <p:nvPr/>
        </p:nvSpPr>
        <p:spPr>
          <a:xfrm>
            <a:off x="2820656" y="2276475"/>
            <a:ext cx="12646800" cy="55227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5400" u="none" cap="none" strike="noStrike">
                <a:solidFill>
                  <a:srgbClr val="FFFFFF"/>
                </a:solidFill>
                <a:latin typeface="Open Sans"/>
                <a:ea typeface="Open Sans"/>
                <a:cs typeface="Open Sans"/>
                <a:sym typeface="Open Sans"/>
              </a:rPr>
              <a:t>Ditch scaling culture</a:t>
            </a:r>
            <a:endParaRPr/>
          </a:p>
          <a:p>
            <a:pPr indent="0" lvl="0" marL="0" marR="0" rtl="0" algn="ctr">
              <a:lnSpc>
                <a:spcPct val="120000"/>
              </a:lnSpc>
              <a:spcBef>
                <a:spcPts val="0"/>
              </a:spcBef>
              <a:spcAft>
                <a:spcPts val="0"/>
              </a:spcAft>
              <a:buNone/>
            </a:pPr>
            <a:r>
              <a:rPr b="1" i="0" lang="en-US" sz="5400" u="none" cap="none" strike="noStrike">
                <a:solidFill>
                  <a:srgbClr val="FFFFFF"/>
                </a:solidFill>
                <a:latin typeface="Open Sans"/>
                <a:ea typeface="Open Sans"/>
                <a:cs typeface="Open Sans"/>
                <a:sym typeface="Open Sans"/>
              </a:rPr>
              <a:t>Ditch kill chain culture</a:t>
            </a:r>
            <a:endParaRPr/>
          </a:p>
          <a:p>
            <a:pPr indent="0" lvl="0" marL="0" marR="0" rtl="0" algn="ctr">
              <a:lnSpc>
                <a:spcPct val="120000"/>
              </a:lnSpc>
              <a:spcBef>
                <a:spcPts val="0"/>
              </a:spcBef>
              <a:spcAft>
                <a:spcPts val="0"/>
              </a:spcAft>
              <a:buNone/>
            </a:pPr>
            <a:r>
              <a:t/>
            </a:r>
            <a:endParaRPr b="1" i="0" sz="5400" u="none" cap="none" strike="noStrike">
              <a:solidFill>
                <a:srgbClr val="FFFFFF"/>
              </a:solidFill>
              <a:latin typeface="Open Sans"/>
              <a:ea typeface="Open Sans"/>
              <a:cs typeface="Open Sans"/>
              <a:sym typeface="Open Sans"/>
            </a:endParaRPr>
          </a:p>
          <a:p>
            <a:pPr indent="0" lvl="0" marL="0" marR="0" rtl="0" algn="ctr">
              <a:lnSpc>
                <a:spcPct val="120000"/>
              </a:lnSpc>
              <a:spcBef>
                <a:spcPts val="0"/>
              </a:spcBef>
              <a:spcAft>
                <a:spcPts val="0"/>
              </a:spcAft>
              <a:buNone/>
            </a:pPr>
            <a:r>
              <a:rPr b="0" i="0" lang="en-US" sz="4600" u="none" cap="none" strike="noStrike">
                <a:solidFill>
                  <a:srgbClr val="FFFFFF"/>
                </a:solidFill>
                <a:latin typeface="Open Sans"/>
                <a:ea typeface="Open Sans"/>
                <a:cs typeface="Open Sans"/>
                <a:sym typeface="Open Sans"/>
              </a:rPr>
              <a:t>Be more curious. Frame actors as having a user journey that is legitimate to your design</a:t>
            </a:r>
            <a:endParaRPr sz="600"/>
          </a:p>
          <a:p>
            <a:pPr indent="0" lvl="0" marL="0" marR="0" rtl="0" algn="ctr">
              <a:lnSpc>
                <a:spcPct val="120000"/>
              </a:lnSpc>
              <a:spcBef>
                <a:spcPts val="0"/>
              </a:spcBef>
              <a:spcAft>
                <a:spcPts val="0"/>
              </a:spcAft>
              <a:buNone/>
            </a:pPr>
            <a:r>
              <a:t/>
            </a:r>
            <a:endParaRPr b="0" i="0" sz="5400" u="none" cap="none" strike="noStrike">
              <a:solidFill>
                <a:srgbClr val="FFFFFF"/>
              </a:solidFill>
              <a:latin typeface="Open Sans"/>
              <a:ea typeface="Open Sans"/>
              <a:cs typeface="Open Sans"/>
              <a:sym typeface="Open Sans"/>
            </a:endParaRPr>
          </a:p>
        </p:txBody>
      </p:sp>
      <p:grpSp>
        <p:nvGrpSpPr>
          <p:cNvPr id="559" name="Google Shape;559;p59"/>
          <p:cNvGrpSpPr/>
          <p:nvPr/>
        </p:nvGrpSpPr>
        <p:grpSpPr>
          <a:xfrm>
            <a:off x="6439174" y="7964630"/>
            <a:ext cx="5409653" cy="1293670"/>
            <a:chOff x="0" y="0"/>
            <a:chExt cx="7212870" cy="1724893"/>
          </a:xfrm>
        </p:grpSpPr>
        <p:sp>
          <p:nvSpPr>
            <p:cNvPr id="560" name="Google Shape;560;p59"/>
            <p:cNvSpPr/>
            <p:nvPr/>
          </p:nvSpPr>
          <p:spPr>
            <a:xfrm>
              <a:off x="0" y="0"/>
              <a:ext cx="7212870" cy="1724893"/>
            </a:xfrm>
            <a:custGeom>
              <a:rect b="b" l="l" r="r" t="t"/>
              <a:pathLst>
                <a:path extrusionOk="0" h="1913890" w="8003184">
                  <a:moveTo>
                    <a:pt x="8003184" y="956945"/>
                  </a:moveTo>
                  <a:cubicBezTo>
                    <a:pt x="8003184" y="1485392"/>
                    <a:pt x="7574812" y="1913890"/>
                    <a:pt x="7046238" y="1913890"/>
                  </a:cubicBezTo>
                  <a:lnTo>
                    <a:pt x="956945" y="1913890"/>
                  </a:lnTo>
                  <a:cubicBezTo>
                    <a:pt x="428371" y="1913890"/>
                    <a:pt x="0" y="1485392"/>
                    <a:pt x="0" y="956945"/>
                  </a:cubicBezTo>
                  <a:cubicBezTo>
                    <a:pt x="0" y="428371"/>
                    <a:pt x="428371" y="0"/>
                    <a:pt x="956945" y="0"/>
                  </a:cubicBezTo>
                  <a:lnTo>
                    <a:pt x="7046238" y="0"/>
                  </a:lnTo>
                  <a:cubicBezTo>
                    <a:pt x="7574686" y="0"/>
                    <a:pt x="8003184" y="428371"/>
                    <a:pt x="8003184" y="956945"/>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9"/>
            <p:cNvSpPr txBox="1"/>
            <p:nvPr/>
          </p:nvSpPr>
          <p:spPr>
            <a:xfrm>
              <a:off x="773842" y="539867"/>
              <a:ext cx="5665185" cy="68326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US" sz="3600" u="sng" cap="none" strike="noStrike">
                  <a:solidFill>
                    <a:schemeClr val="hlink"/>
                  </a:solidFill>
                  <a:latin typeface="Open Sans"/>
                  <a:ea typeface="Open Sans"/>
                  <a:cs typeface="Open Sans"/>
                  <a:sym typeface="Open Sans"/>
                  <a:hlinkClick r:id="rId3"/>
                </a:rPr>
                <a:t>On Nonscalability</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65" name="Shape 565"/>
        <p:cNvGrpSpPr/>
        <p:nvPr/>
      </p:nvGrpSpPr>
      <p:grpSpPr>
        <a:xfrm>
          <a:off x="0" y="0"/>
          <a:ext cx="0" cy="0"/>
          <a:chOff x="0" y="0"/>
          <a:chExt cx="0" cy="0"/>
        </a:xfrm>
      </p:grpSpPr>
      <p:pic>
        <p:nvPicPr>
          <p:cNvPr id="566" name="Google Shape;566;p60"/>
          <p:cNvPicPr preferRelativeResize="0"/>
          <p:nvPr/>
        </p:nvPicPr>
        <p:blipFill rotWithShape="1">
          <a:blip r:embed="rId3">
            <a:alphaModFix/>
          </a:blip>
          <a:srcRect b="0" l="10804" r="10804" t="0"/>
          <a:stretch/>
        </p:blipFill>
        <p:spPr>
          <a:xfrm>
            <a:off x="5439179" y="1028700"/>
            <a:ext cx="2244321" cy="2163224"/>
          </a:xfrm>
          <a:prstGeom prst="rect">
            <a:avLst/>
          </a:prstGeom>
          <a:noFill/>
          <a:ln>
            <a:noFill/>
          </a:ln>
        </p:spPr>
      </p:pic>
      <p:pic>
        <p:nvPicPr>
          <p:cNvPr id="567" name="Google Shape;567;p60"/>
          <p:cNvPicPr preferRelativeResize="0"/>
          <p:nvPr/>
        </p:nvPicPr>
        <p:blipFill rotWithShape="1">
          <a:blip r:embed="rId4">
            <a:alphaModFix/>
          </a:blip>
          <a:srcRect b="0" l="11300" r="11301" t="0"/>
          <a:stretch/>
        </p:blipFill>
        <p:spPr>
          <a:xfrm>
            <a:off x="5439179" y="4061888"/>
            <a:ext cx="2244321" cy="2163224"/>
          </a:xfrm>
          <a:prstGeom prst="rect">
            <a:avLst/>
          </a:prstGeom>
          <a:noFill/>
          <a:ln>
            <a:noFill/>
          </a:ln>
        </p:spPr>
      </p:pic>
      <p:pic>
        <p:nvPicPr>
          <p:cNvPr id="568" name="Google Shape;568;p60"/>
          <p:cNvPicPr preferRelativeResize="0"/>
          <p:nvPr/>
        </p:nvPicPr>
        <p:blipFill rotWithShape="1">
          <a:blip r:embed="rId5">
            <a:alphaModFix/>
          </a:blip>
          <a:srcRect b="0" l="15416" r="15416" t="0"/>
          <a:stretch/>
        </p:blipFill>
        <p:spPr>
          <a:xfrm>
            <a:off x="5439179" y="7091887"/>
            <a:ext cx="2244321" cy="2163224"/>
          </a:xfrm>
          <a:prstGeom prst="rect">
            <a:avLst/>
          </a:prstGeom>
          <a:noFill/>
          <a:ln>
            <a:noFill/>
          </a:ln>
        </p:spPr>
      </p:pic>
      <p:sp>
        <p:nvSpPr>
          <p:cNvPr id="569" name="Google Shape;569;p60"/>
          <p:cNvSpPr txBox="1"/>
          <p:nvPr/>
        </p:nvSpPr>
        <p:spPr>
          <a:xfrm>
            <a:off x="1028700" y="4814888"/>
            <a:ext cx="4762500" cy="857250"/>
          </a:xfrm>
          <a:prstGeom prst="rect">
            <a:avLst/>
          </a:prstGeom>
          <a:noFill/>
          <a:ln>
            <a:noFill/>
          </a:ln>
        </p:spPr>
        <p:txBody>
          <a:bodyPr anchorCtr="0" anchor="t" bIns="0" lIns="0" spcFirstLastPara="1" rIns="0" wrap="square" tIns="0">
            <a:spAutoFit/>
          </a:bodyPr>
          <a:lstStyle/>
          <a:p>
            <a:pPr indent="0" lvl="0" marL="0" marR="0" rtl="0" algn="l">
              <a:lnSpc>
                <a:spcPct val="89998"/>
              </a:lnSpc>
              <a:spcBef>
                <a:spcPts val="0"/>
              </a:spcBef>
              <a:spcAft>
                <a:spcPts val="0"/>
              </a:spcAft>
              <a:buNone/>
            </a:pPr>
            <a:r>
              <a:rPr b="1" i="0" lang="en-US" sz="6999" u="none" cap="none" strike="noStrike">
                <a:solidFill>
                  <a:srgbClr val="FFFFFF"/>
                </a:solidFill>
                <a:latin typeface="Open Sans"/>
                <a:ea typeface="Open Sans"/>
                <a:cs typeface="Open Sans"/>
                <a:sym typeface="Open Sans"/>
              </a:rPr>
              <a:t>Wrap-up</a:t>
            </a:r>
            <a:endParaRPr/>
          </a:p>
        </p:txBody>
      </p:sp>
      <p:sp>
        <p:nvSpPr>
          <p:cNvPr id="570" name="Google Shape;570;p60"/>
          <p:cNvSpPr txBox="1"/>
          <p:nvPr/>
        </p:nvSpPr>
        <p:spPr>
          <a:xfrm>
            <a:off x="8697843" y="1714072"/>
            <a:ext cx="6706800" cy="942000"/>
          </a:xfrm>
          <a:prstGeom prst="rect">
            <a:avLst/>
          </a:prstGeom>
          <a:noFill/>
          <a:ln>
            <a:noFill/>
          </a:ln>
        </p:spPr>
        <p:txBody>
          <a:bodyPr anchorCtr="0" anchor="t" bIns="0" lIns="0" spcFirstLastPara="1" rIns="0" wrap="square" tIns="0">
            <a:spAutoFit/>
          </a:bodyPr>
          <a:lstStyle/>
          <a:p>
            <a:pPr indent="0" lvl="0" marL="0" marR="0" rtl="0" algn="l">
              <a:lnSpc>
                <a:spcPct val="89997"/>
              </a:lnSpc>
              <a:spcBef>
                <a:spcPts val="0"/>
              </a:spcBef>
              <a:spcAft>
                <a:spcPts val="0"/>
              </a:spcAft>
              <a:buNone/>
            </a:pPr>
            <a:r>
              <a:rPr b="0" i="0" lang="en-US" sz="3400" u="none" cap="none" strike="noStrike">
                <a:solidFill>
                  <a:srgbClr val="FFFFFF"/>
                </a:solidFill>
                <a:latin typeface="Open Sans"/>
                <a:ea typeface="Open Sans"/>
                <a:cs typeface="Open Sans"/>
                <a:sym typeface="Open Sans"/>
              </a:rPr>
              <a:t>This stuff is super simple until it’s not</a:t>
            </a:r>
            <a:endParaRPr sz="3400"/>
          </a:p>
        </p:txBody>
      </p:sp>
      <p:sp>
        <p:nvSpPr>
          <p:cNvPr id="571" name="Google Shape;571;p60"/>
          <p:cNvSpPr txBox="1"/>
          <p:nvPr/>
        </p:nvSpPr>
        <p:spPr>
          <a:xfrm>
            <a:off x="8697843" y="4747260"/>
            <a:ext cx="6706800" cy="9420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n-US" sz="3400" u="none" cap="none" strike="noStrike">
                <a:solidFill>
                  <a:srgbClr val="FFFFFF"/>
                </a:solidFill>
                <a:latin typeface="Open Sans"/>
                <a:ea typeface="Open Sans"/>
                <a:cs typeface="Open Sans"/>
                <a:sym typeface="Open Sans"/>
              </a:rPr>
              <a:t>Keep trying. </a:t>
            </a:r>
            <a:endParaRPr sz="3400"/>
          </a:p>
          <a:p>
            <a:pPr indent="0" lvl="0" marL="0" marR="0" rtl="0" algn="l">
              <a:lnSpc>
                <a:spcPct val="90000"/>
              </a:lnSpc>
              <a:spcBef>
                <a:spcPts val="0"/>
              </a:spcBef>
              <a:spcAft>
                <a:spcPts val="0"/>
              </a:spcAft>
              <a:buNone/>
            </a:pPr>
            <a:r>
              <a:rPr b="0" i="0" lang="en-US" sz="3400" u="none" cap="none" strike="noStrike">
                <a:solidFill>
                  <a:srgbClr val="FFFFFF"/>
                </a:solidFill>
                <a:latin typeface="Open Sans"/>
                <a:ea typeface="Open Sans"/>
                <a:cs typeface="Open Sans"/>
                <a:sym typeface="Open Sans"/>
              </a:rPr>
              <a:t>Don’t run from the effort.</a:t>
            </a:r>
            <a:endParaRPr sz="3400"/>
          </a:p>
        </p:txBody>
      </p:sp>
      <p:sp>
        <p:nvSpPr>
          <p:cNvPr id="572" name="Google Shape;572;p60"/>
          <p:cNvSpPr txBox="1"/>
          <p:nvPr/>
        </p:nvSpPr>
        <p:spPr>
          <a:xfrm>
            <a:off x="8697843" y="7134321"/>
            <a:ext cx="6706800" cy="23550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0" i="0" lang="en-US" sz="3400" u="none" cap="none" strike="noStrike">
                <a:solidFill>
                  <a:srgbClr val="FFFFFF"/>
                </a:solidFill>
                <a:latin typeface="Open Sans"/>
                <a:ea typeface="Open Sans"/>
                <a:cs typeface="Open Sans"/>
                <a:sym typeface="Open Sans"/>
              </a:rPr>
              <a:t>If you can’t change the incentives, target the root method explicitly as specifically as possible before targeting the final harm</a:t>
            </a:r>
            <a:endParaRPr sz="10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76" name="Shape 576"/>
        <p:cNvGrpSpPr/>
        <p:nvPr/>
      </p:nvGrpSpPr>
      <p:grpSpPr>
        <a:xfrm>
          <a:off x="0" y="0"/>
          <a:ext cx="0" cy="0"/>
          <a:chOff x="0" y="0"/>
          <a:chExt cx="0" cy="0"/>
        </a:xfrm>
      </p:grpSpPr>
      <p:sp>
        <p:nvSpPr>
          <p:cNvPr id="577" name="Google Shape;577;p61"/>
          <p:cNvSpPr txBox="1"/>
          <p:nvPr/>
        </p:nvSpPr>
        <p:spPr>
          <a:xfrm>
            <a:off x="7237651" y="2794145"/>
            <a:ext cx="3812699" cy="156654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Finally</a:t>
            </a:r>
            <a:endParaRPr/>
          </a:p>
        </p:txBody>
      </p:sp>
      <p:sp>
        <p:nvSpPr>
          <p:cNvPr id="578" name="Google Shape;578;p61"/>
          <p:cNvSpPr txBox="1"/>
          <p:nvPr/>
        </p:nvSpPr>
        <p:spPr>
          <a:xfrm>
            <a:off x="1463349" y="4265439"/>
            <a:ext cx="15361302" cy="365887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FFFFFF"/>
                </a:solidFill>
                <a:latin typeface="Arial"/>
                <a:ea typeface="Arial"/>
                <a:cs typeface="Arial"/>
                <a:sym typeface="Arial"/>
              </a:rPr>
              <a:t>There are many areas this is not easily applicable to and that have well established frameworks such as for many types of high harm and exploitation.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149" name="Shape 149"/>
        <p:cNvGrpSpPr/>
        <p:nvPr/>
      </p:nvGrpSpPr>
      <p:grpSpPr>
        <a:xfrm>
          <a:off x="0" y="0"/>
          <a:ext cx="0" cy="0"/>
          <a:chOff x="0" y="0"/>
          <a:chExt cx="0" cy="0"/>
        </a:xfrm>
      </p:grpSpPr>
      <p:sp>
        <p:nvSpPr>
          <p:cNvPr id="150" name="Google Shape;150;p17"/>
          <p:cNvSpPr/>
          <p:nvPr/>
        </p:nvSpPr>
        <p:spPr>
          <a:xfrm>
            <a:off x="1843062" y="1493045"/>
            <a:ext cx="7300938" cy="7300909"/>
          </a:xfrm>
          <a:custGeom>
            <a:rect b="b" l="l" r="r" t="t"/>
            <a:pathLst>
              <a:path extrusionOk="0"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rotWithShape="1">
            <a:blip r:embed="rId3">
              <a:alphaModFix/>
            </a:blip>
            <a:stretch>
              <a:fillRect b="0" l="-16664" r="-16663"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7"/>
          <p:cNvSpPr txBox="1"/>
          <p:nvPr/>
        </p:nvSpPr>
        <p:spPr>
          <a:xfrm>
            <a:off x="10936604" y="3586793"/>
            <a:ext cx="5577025" cy="2114550"/>
          </a:xfrm>
          <a:prstGeom prst="rect">
            <a:avLst/>
          </a:prstGeom>
          <a:noFill/>
          <a:ln>
            <a:noFill/>
          </a:ln>
        </p:spPr>
        <p:txBody>
          <a:bodyPr anchorCtr="0" anchor="t" bIns="0" lIns="0" spcFirstLastPara="1" rIns="0" wrap="square" tIns="0">
            <a:spAutoFit/>
          </a:bodyPr>
          <a:lstStyle/>
          <a:p>
            <a:pPr indent="0" lvl="0" marL="0" marR="0" rtl="0" algn="l">
              <a:lnSpc>
                <a:spcPct val="120002"/>
              </a:lnSpc>
              <a:spcBef>
                <a:spcPts val="0"/>
              </a:spcBef>
              <a:spcAft>
                <a:spcPts val="0"/>
              </a:spcAft>
              <a:buNone/>
            </a:pPr>
            <a:r>
              <a:rPr b="1" i="0" lang="en-US" sz="6999" u="none" cap="none" strike="noStrike">
                <a:solidFill>
                  <a:srgbClr val="C6C6C6"/>
                </a:solidFill>
                <a:latin typeface="Open Sans"/>
                <a:ea typeface="Open Sans"/>
                <a:cs typeface="Open Sans"/>
                <a:sym typeface="Open Sans"/>
              </a:rPr>
              <a:t>Defining Terms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82" name="Shape 582"/>
        <p:cNvGrpSpPr/>
        <p:nvPr/>
      </p:nvGrpSpPr>
      <p:grpSpPr>
        <a:xfrm>
          <a:off x="0" y="0"/>
          <a:ext cx="0" cy="0"/>
          <a:chOff x="0" y="0"/>
          <a:chExt cx="0" cy="0"/>
        </a:xfrm>
      </p:grpSpPr>
      <p:sp>
        <p:nvSpPr>
          <p:cNvPr id="583" name="Google Shape;583;p62"/>
          <p:cNvSpPr/>
          <p:nvPr/>
        </p:nvSpPr>
        <p:spPr>
          <a:xfrm>
            <a:off x="1479162" y="1341209"/>
            <a:ext cx="7658335" cy="7604582"/>
          </a:xfrm>
          <a:custGeom>
            <a:rect b="b" l="l" r="r" t="t"/>
            <a:pathLst>
              <a:path extrusionOk="0" h="7604582" w="7658335">
                <a:moveTo>
                  <a:pt x="0" y="0"/>
                </a:moveTo>
                <a:lnTo>
                  <a:pt x="7658334" y="0"/>
                </a:lnTo>
                <a:lnTo>
                  <a:pt x="7658334" y="7604582"/>
                </a:lnTo>
                <a:lnTo>
                  <a:pt x="0" y="7604582"/>
                </a:lnTo>
                <a:lnTo>
                  <a:pt x="0" y="0"/>
                </a:lnTo>
                <a:close/>
              </a:path>
            </a:pathLst>
          </a:custGeom>
          <a:blipFill rotWithShape="1">
            <a:blip r:embed="rId3">
              <a:alphaModFix/>
            </a:blip>
            <a:stretch>
              <a:fillRect b="0" l="-42251" r="-17253" t="0"/>
            </a:stretch>
          </a:blipFill>
          <a:ln>
            <a:noFill/>
          </a:ln>
        </p:spPr>
      </p:sp>
      <p:sp>
        <p:nvSpPr>
          <p:cNvPr id="584" name="Google Shape;584;p62"/>
          <p:cNvSpPr txBox="1"/>
          <p:nvPr/>
        </p:nvSpPr>
        <p:spPr>
          <a:xfrm>
            <a:off x="10187179" y="3145066"/>
            <a:ext cx="7072200" cy="5300400"/>
          </a:xfrm>
          <a:prstGeom prst="rect">
            <a:avLst/>
          </a:prstGeom>
          <a:noFill/>
          <a:ln>
            <a:noFill/>
          </a:ln>
        </p:spPr>
        <p:txBody>
          <a:bodyPr anchorCtr="0" anchor="t" bIns="0" lIns="0" spcFirstLastPara="1" rIns="0" wrap="square" tIns="0">
            <a:spAutoFit/>
          </a:bodyPr>
          <a:lstStyle/>
          <a:p>
            <a:pPr indent="-480059" lvl="1" marL="1036320" marR="0" rtl="0" algn="l">
              <a:lnSpc>
                <a:spcPct val="119979"/>
              </a:lnSpc>
              <a:spcBef>
                <a:spcPts val="0"/>
              </a:spcBef>
              <a:spcAft>
                <a:spcPts val="0"/>
              </a:spcAft>
              <a:buClr>
                <a:srgbClr val="FFFFFF"/>
              </a:buClr>
              <a:buSzPts val="4200"/>
              <a:buFont typeface="Arial"/>
              <a:buChar char="•"/>
            </a:pPr>
            <a:r>
              <a:rPr b="0" i="0" lang="en-US" sz="4200" u="none" cap="none" strike="noStrike">
                <a:solidFill>
                  <a:srgbClr val="FFFFFF"/>
                </a:solidFill>
                <a:latin typeface="Open Sans"/>
                <a:ea typeface="Open Sans"/>
                <a:cs typeface="Open Sans"/>
                <a:sym typeface="Open Sans"/>
              </a:rPr>
              <a:t>Checkout Resources </a:t>
            </a:r>
            <a:endParaRPr sz="800"/>
          </a:p>
          <a:p>
            <a:pPr indent="0" lvl="0" marL="0" marR="0" rtl="0" algn="l">
              <a:lnSpc>
                <a:spcPct val="119979"/>
              </a:lnSpc>
              <a:spcBef>
                <a:spcPts val="0"/>
              </a:spcBef>
              <a:spcAft>
                <a:spcPts val="0"/>
              </a:spcAft>
              <a:buNone/>
            </a:pPr>
            <a:r>
              <a:t/>
            </a:r>
            <a:endParaRPr b="0" i="0" sz="4200" u="none" cap="none" strike="noStrike">
              <a:solidFill>
                <a:srgbClr val="FFFFFF"/>
              </a:solidFill>
              <a:latin typeface="Open Sans"/>
              <a:ea typeface="Open Sans"/>
              <a:cs typeface="Open Sans"/>
              <a:sym typeface="Open Sans"/>
            </a:endParaRPr>
          </a:p>
          <a:p>
            <a:pPr indent="-480059" lvl="1" marL="1036320" marR="0" rtl="0" algn="l">
              <a:lnSpc>
                <a:spcPct val="119979"/>
              </a:lnSpc>
              <a:spcBef>
                <a:spcPts val="0"/>
              </a:spcBef>
              <a:spcAft>
                <a:spcPts val="0"/>
              </a:spcAft>
              <a:buClr>
                <a:srgbClr val="FFFFFF"/>
              </a:buClr>
              <a:buSzPts val="4200"/>
              <a:buFont typeface="Arial"/>
              <a:buChar char="•"/>
            </a:pPr>
            <a:r>
              <a:rPr b="0" i="0" lang="en-US" sz="4200" u="none" cap="none" strike="noStrike">
                <a:solidFill>
                  <a:srgbClr val="FFFFFF"/>
                </a:solidFill>
                <a:latin typeface="Open Sans"/>
                <a:ea typeface="Open Sans"/>
                <a:cs typeface="Open Sans"/>
                <a:sym typeface="Open Sans"/>
              </a:rPr>
              <a:t>Contribute or Give Feedback on LORE</a:t>
            </a:r>
            <a:endParaRPr sz="800"/>
          </a:p>
          <a:p>
            <a:pPr indent="0" lvl="0" marL="0" marR="0" rtl="0" algn="l">
              <a:lnSpc>
                <a:spcPct val="119979"/>
              </a:lnSpc>
              <a:spcBef>
                <a:spcPts val="0"/>
              </a:spcBef>
              <a:spcAft>
                <a:spcPts val="0"/>
              </a:spcAft>
              <a:buNone/>
            </a:pPr>
            <a:r>
              <a:t/>
            </a:r>
            <a:endParaRPr b="0" i="0" sz="4200" u="none" cap="none" strike="noStrike">
              <a:solidFill>
                <a:srgbClr val="FFFFFF"/>
              </a:solidFill>
              <a:latin typeface="Open Sans"/>
              <a:ea typeface="Open Sans"/>
              <a:cs typeface="Open Sans"/>
              <a:sym typeface="Open Sans"/>
            </a:endParaRPr>
          </a:p>
          <a:p>
            <a:pPr indent="-480059" lvl="1" marL="1036320" marR="0" rtl="0" algn="l">
              <a:lnSpc>
                <a:spcPct val="119979"/>
              </a:lnSpc>
              <a:spcBef>
                <a:spcPts val="0"/>
              </a:spcBef>
              <a:spcAft>
                <a:spcPts val="0"/>
              </a:spcAft>
              <a:buClr>
                <a:srgbClr val="FFFFFF"/>
              </a:buClr>
              <a:buSzPts val="4200"/>
              <a:buFont typeface="Arial"/>
              <a:buChar char="•"/>
            </a:pPr>
            <a:r>
              <a:rPr b="0" i="0" lang="en-US" sz="4200" u="none" cap="none" strike="noStrike">
                <a:solidFill>
                  <a:srgbClr val="FFFFFF"/>
                </a:solidFill>
                <a:latin typeface="Open Sans"/>
                <a:ea typeface="Open Sans"/>
                <a:cs typeface="Open Sans"/>
                <a:sym typeface="Open Sans"/>
              </a:rPr>
              <a:t>Collaborate on upcoming botting zine?</a:t>
            </a:r>
            <a:endParaRPr sz="800"/>
          </a:p>
        </p:txBody>
      </p:sp>
      <p:sp>
        <p:nvSpPr>
          <p:cNvPr id="585" name="Google Shape;585;p62"/>
          <p:cNvSpPr txBox="1"/>
          <p:nvPr/>
        </p:nvSpPr>
        <p:spPr>
          <a:xfrm>
            <a:off x="10187179" y="857250"/>
            <a:ext cx="7072121" cy="156654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FFFFFF"/>
                </a:solidFill>
                <a:latin typeface="Arial"/>
                <a:ea typeface="Arial"/>
                <a:cs typeface="Arial"/>
                <a:sym typeface="Arial"/>
              </a:rPr>
              <a:t>Next Steps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593" name="Shape 593"/>
        <p:cNvGrpSpPr/>
        <p:nvPr/>
      </p:nvGrpSpPr>
      <p:grpSpPr>
        <a:xfrm>
          <a:off x="0" y="0"/>
          <a:ext cx="0" cy="0"/>
          <a:chOff x="0" y="0"/>
          <a:chExt cx="0" cy="0"/>
        </a:xfrm>
      </p:grpSpPr>
      <p:sp>
        <p:nvSpPr>
          <p:cNvPr id="594" name="Google Shape;594;p63"/>
          <p:cNvSpPr txBox="1"/>
          <p:nvPr/>
        </p:nvSpPr>
        <p:spPr>
          <a:xfrm rot="-5400000">
            <a:off x="-2511500" y="5653325"/>
            <a:ext cx="6758400" cy="1416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E2E8E6"/>
                </a:solidFill>
                <a:latin typeface="Arial"/>
                <a:ea typeface="Arial"/>
                <a:cs typeface="Arial"/>
                <a:sym typeface="Arial"/>
              </a:rPr>
              <a:t>Resources</a:t>
            </a:r>
            <a:endParaRPr/>
          </a:p>
        </p:txBody>
      </p:sp>
      <p:sp>
        <p:nvSpPr>
          <p:cNvPr id="595" name="Google Shape;595;p63"/>
          <p:cNvSpPr txBox="1"/>
          <p:nvPr/>
        </p:nvSpPr>
        <p:spPr>
          <a:xfrm>
            <a:off x="4141094" y="942975"/>
            <a:ext cx="13118206" cy="7785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On Scaling and Abdicating Accountability </a:t>
            </a:r>
            <a:endParaRPr/>
          </a:p>
        </p:txBody>
      </p:sp>
      <p:sp>
        <p:nvSpPr>
          <p:cNvPr id="596" name="Google Shape;596;p63"/>
          <p:cNvSpPr/>
          <p:nvPr/>
        </p:nvSpPr>
        <p:spPr>
          <a:xfrm>
            <a:off x="4132321" y="1988185"/>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3"/>
          <p:cNvSpPr txBox="1"/>
          <p:nvPr/>
        </p:nvSpPr>
        <p:spPr>
          <a:xfrm>
            <a:off x="4568817" y="2197735"/>
            <a:ext cx="7787904"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rgbClr val="000000"/>
                </a:solidFill>
                <a:latin typeface="Arial"/>
                <a:ea typeface="Arial"/>
                <a:cs typeface="Arial"/>
                <a:sym typeface="Arial"/>
              </a:rPr>
              <a:t>Dan Luu’s Diseconomies of Scale</a:t>
            </a:r>
            <a:endParaRPr/>
          </a:p>
        </p:txBody>
      </p:sp>
      <p:sp>
        <p:nvSpPr>
          <p:cNvPr id="598" name="Google Shape;598;p63"/>
          <p:cNvSpPr/>
          <p:nvPr/>
        </p:nvSpPr>
        <p:spPr>
          <a:xfrm>
            <a:off x="4132321" y="3272772"/>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3"/>
          <p:cNvSpPr txBox="1"/>
          <p:nvPr/>
        </p:nvSpPr>
        <p:spPr>
          <a:xfrm>
            <a:off x="4568817" y="3482322"/>
            <a:ext cx="9726034"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3"/>
              </a:rPr>
              <a:t>Anna Lowenhaupt Tsing's On Nonscalability</a:t>
            </a:r>
            <a:endParaRPr/>
          </a:p>
        </p:txBody>
      </p:sp>
      <p:sp>
        <p:nvSpPr>
          <p:cNvPr id="600" name="Google Shape;600;p63"/>
          <p:cNvSpPr txBox="1"/>
          <p:nvPr/>
        </p:nvSpPr>
        <p:spPr>
          <a:xfrm>
            <a:off x="4132321" y="4747858"/>
            <a:ext cx="13118206" cy="7785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Malpedia and “Spampedia” Proposal</a:t>
            </a:r>
            <a:endParaRPr/>
          </a:p>
        </p:txBody>
      </p:sp>
      <p:sp>
        <p:nvSpPr>
          <p:cNvPr id="601" name="Google Shape;601;p63"/>
          <p:cNvSpPr/>
          <p:nvPr/>
        </p:nvSpPr>
        <p:spPr>
          <a:xfrm>
            <a:off x="4132321" y="5774018"/>
            <a:ext cx="12106535" cy="945258"/>
          </a:xfrm>
          <a:custGeom>
            <a:rect b="b" l="l" r="r" t="t"/>
            <a:pathLst>
              <a:path extrusionOk="0" h="731865" w="9373467">
                <a:moveTo>
                  <a:pt x="9249008" y="731865"/>
                </a:moveTo>
                <a:lnTo>
                  <a:pt x="124460" y="731865"/>
                </a:lnTo>
                <a:cubicBezTo>
                  <a:pt x="55880" y="731865"/>
                  <a:pt x="0" y="675985"/>
                  <a:pt x="0" y="607405"/>
                </a:cubicBezTo>
                <a:lnTo>
                  <a:pt x="0" y="124460"/>
                </a:lnTo>
                <a:cubicBezTo>
                  <a:pt x="0" y="55880"/>
                  <a:pt x="55880" y="0"/>
                  <a:pt x="124460" y="0"/>
                </a:cubicBezTo>
                <a:lnTo>
                  <a:pt x="9249008" y="0"/>
                </a:lnTo>
                <a:cubicBezTo>
                  <a:pt x="9317588" y="0"/>
                  <a:pt x="9373467" y="55880"/>
                  <a:pt x="9373467" y="124460"/>
                </a:cubicBezTo>
                <a:lnTo>
                  <a:pt x="9373467" y="607405"/>
                </a:lnTo>
                <a:cubicBezTo>
                  <a:pt x="9373467" y="675985"/>
                  <a:pt x="9317588" y="731865"/>
                  <a:pt x="9249008" y="731865"/>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3"/>
          <p:cNvSpPr txBox="1"/>
          <p:nvPr/>
        </p:nvSpPr>
        <p:spPr>
          <a:xfrm>
            <a:off x="4533726" y="5943363"/>
            <a:ext cx="5898515"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4"/>
              </a:rPr>
              <a:t>Fraunhofer FKIE’s Malpedia </a:t>
            </a:r>
            <a:endParaRPr/>
          </a:p>
        </p:txBody>
      </p:sp>
      <p:sp>
        <p:nvSpPr>
          <p:cNvPr id="603" name="Google Shape;603;p63"/>
          <p:cNvSpPr/>
          <p:nvPr/>
        </p:nvSpPr>
        <p:spPr>
          <a:xfrm>
            <a:off x="4171187" y="6919301"/>
            <a:ext cx="12106535" cy="945258"/>
          </a:xfrm>
          <a:custGeom>
            <a:rect b="b" l="l" r="r" t="t"/>
            <a:pathLst>
              <a:path extrusionOk="0" h="731865" w="9373467">
                <a:moveTo>
                  <a:pt x="9249008" y="731865"/>
                </a:moveTo>
                <a:lnTo>
                  <a:pt x="124460" y="731865"/>
                </a:lnTo>
                <a:cubicBezTo>
                  <a:pt x="55880" y="731865"/>
                  <a:pt x="0" y="675985"/>
                  <a:pt x="0" y="607405"/>
                </a:cubicBezTo>
                <a:lnTo>
                  <a:pt x="0" y="124460"/>
                </a:lnTo>
                <a:cubicBezTo>
                  <a:pt x="0" y="55880"/>
                  <a:pt x="55880" y="0"/>
                  <a:pt x="124460" y="0"/>
                </a:cubicBezTo>
                <a:lnTo>
                  <a:pt x="9249008" y="0"/>
                </a:lnTo>
                <a:cubicBezTo>
                  <a:pt x="9317588" y="0"/>
                  <a:pt x="9373467" y="55880"/>
                  <a:pt x="9373467" y="124460"/>
                </a:cubicBezTo>
                <a:lnTo>
                  <a:pt x="9373467" y="607405"/>
                </a:lnTo>
                <a:cubicBezTo>
                  <a:pt x="9373467" y="675985"/>
                  <a:pt x="9317588" y="731865"/>
                  <a:pt x="9249008" y="731865"/>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3"/>
          <p:cNvSpPr txBox="1"/>
          <p:nvPr/>
        </p:nvSpPr>
        <p:spPr>
          <a:xfrm>
            <a:off x="4533726" y="7068398"/>
            <a:ext cx="3265805" cy="580390"/>
          </a:xfrm>
          <a:prstGeom prst="rect">
            <a:avLst/>
          </a:prstGeom>
          <a:noFill/>
          <a:ln>
            <a:noFill/>
          </a:ln>
        </p:spPr>
        <p:txBody>
          <a:bodyPr anchorCtr="0" anchor="t" bIns="0" lIns="0" spcFirstLastPara="1" rIns="0" wrap="square" tIns="0">
            <a:spAutoFit/>
          </a:bodyPr>
          <a:lstStyle/>
          <a:p>
            <a:pPr indent="0" lvl="0" marL="0" marR="0" rtl="0" algn="just">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5"/>
              </a:rPr>
              <a:t>L.O.R.E. Github</a:t>
            </a:r>
            <a:r>
              <a:rPr b="1" i="0" lang="en-US" sz="3399" u="sng" cap="none" strike="noStrike">
                <a:solidFill>
                  <a:schemeClr val="hlink"/>
                </a:solidFill>
                <a:latin typeface="Arial"/>
                <a:ea typeface="Arial"/>
                <a:cs typeface="Arial"/>
                <a:sym typeface="Arial"/>
                <a:hlinkClick r:id="rId6"/>
              </a:rPr>
              <a:t>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612" name="Shape 612"/>
        <p:cNvGrpSpPr/>
        <p:nvPr/>
      </p:nvGrpSpPr>
      <p:grpSpPr>
        <a:xfrm>
          <a:off x="0" y="0"/>
          <a:ext cx="0" cy="0"/>
          <a:chOff x="0" y="0"/>
          <a:chExt cx="0" cy="0"/>
        </a:xfrm>
      </p:grpSpPr>
      <p:sp>
        <p:nvSpPr>
          <p:cNvPr id="613" name="Google Shape;613;p64"/>
          <p:cNvSpPr txBox="1"/>
          <p:nvPr/>
        </p:nvSpPr>
        <p:spPr>
          <a:xfrm rot="-5400000">
            <a:off x="-2495450" y="5669375"/>
            <a:ext cx="6726300" cy="1416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E2E8E6"/>
                </a:solidFill>
                <a:latin typeface="Arial"/>
                <a:ea typeface="Arial"/>
                <a:cs typeface="Arial"/>
                <a:sym typeface="Arial"/>
              </a:rPr>
              <a:t>Resources</a:t>
            </a:r>
            <a:endParaRPr/>
          </a:p>
        </p:txBody>
      </p:sp>
      <p:sp>
        <p:nvSpPr>
          <p:cNvPr id="614" name="Google Shape;614;p64"/>
          <p:cNvSpPr/>
          <p:nvPr/>
        </p:nvSpPr>
        <p:spPr>
          <a:xfrm>
            <a:off x="4084683" y="6869952"/>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4"/>
          <p:cNvSpPr txBox="1"/>
          <p:nvPr/>
        </p:nvSpPr>
        <p:spPr>
          <a:xfrm>
            <a:off x="4521178" y="7079502"/>
            <a:ext cx="7787904"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3"/>
              </a:rPr>
              <a:t>TSPA's Policy Abuse Types</a:t>
            </a:r>
            <a:endParaRPr/>
          </a:p>
        </p:txBody>
      </p:sp>
      <p:sp>
        <p:nvSpPr>
          <p:cNvPr id="616" name="Google Shape;616;p64"/>
          <p:cNvSpPr/>
          <p:nvPr/>
        </p:nvSpPr>
        <p:spPr>
          <a:xfrm>
            <a:off x="4084683" y="1910976"/>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4"/>
          <p:cNvSpPr txBox="1"/>
          <p:nvPr/>
        </p:nvSpPr>
        <p:spPr>
          <a:xfrm>
            <a:off x="4454821" y="2110674"/>
            <a:ext cx="10341927"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4"/>
              </a:rPr>
              <a:t>“Resident Evil” Residential Proxy Research Paper</a:t>
            </a:r>
            <a:endParaRPr/>
          </a:p>
        </p:txBody>
      </p:sp>
      <p:sp>
        <p:nvSpPr>
          <p:cNvPr id="618" name="Google Shape;618;p64"/>
          <p:cNvSpPr txBox="1"/>
          <p:nvPr/>
        </p:nvSpPr>
        <p:spPr>
          <a:xfrm>
            <a:off x="4119774" y="942975"/>
            <a:ext cx="13118206" cy="7785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Why Single-Signal IP Blocking Is Foolish</a:t>
            </a:r>
            <a:endParaRPr/>
          </a:p>
        </p:txBody>
      </p:sp>
      <p:sp>
        <p:nvSpPr>
          <p:cNvPr id="619" name="Google Shape;619;p64"/>
          <p:cNvSpPr/>
          <p:nvPr/>
        </p:nvSpPr>
        <p:spPr>
          <a:xfrm>
            <a:off x="4084683" y="3195563"/>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4"/>
          <p:cNvSpPr txBox="1"/>
          <p:nvPr/>
        </p:nvSpPr>
        <p:spPr>
          <a:xfrm>
            <a:off x="4441608" y="3357488"/>
            <a:ext cx="11005820"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5"/>
              </a:rPr>
              <a:t>HUMAN's "PROXYLIB" on Residential Proxy Malware</a:t>
            </a:r>
            <a:endParaRPr/>
          </a:p>
        </p:txBody>
      </p:sp>
      <p:sp>
        <p:nvSpPr>
          <p:cNvPr id="621" name="Google Shape;621;p64"/>
          <p:cNvSpPr/>
          <p:nvPr/>
        </p:nvSpPr>
        <p:spPr>
          <a:xfrm>
            <a:off x="4084683" y="4470625"/>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4"/>
          <p:cNvSpPr txBox="1"/>
          <p:nvPr/>
        </p:nvSpPr>
        <p:spPr>
          <a:xfrm>
            <a:off x="4441608" y="4670650"/>
            <a:ext cx="11427777"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6"/>
              </a:rPr>
              <a:t>Residential Proxy Lawsuit, Theft via Luminati/OxyLabs</a:t>
            </a:r>
            <a:endParaRPr/>
          </a:p>
        </p:txBody>
      </p:sp>
      <p:sp>
        <p:nvSpPr>
          <p:cNvPr id="623" name="Google Shape;623;p64"/>
          <p:cNvSpPr txBox="1"/>
          <p:nvPr/>
        </p:nvSpPr>
        <p:spPr>
          <a:xfrm>
            <a:off x="4093455" y="5891417"/>
            <a:ext cx="13118206" cy="7785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Trust &amp; Safety Professionals Assoc Definitions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631" name="Shape 631"/>
        <p:cNvGrpSpPr/>
        <p:nvPr/>
      </p:nvGrpSpPr>
      <p:grpSpPr>
        <a:xfrm>
          <a:off x="0" y="0"/>
          <a:ext cx="0" cy="0"/>
          <a:chOff x="0" y="0"/>
          <a:chExt cx="0" cy="0"/>
        </a:xfrm>
      </p:grpSpPr>
      <p:sp>
        <p:nvSpPr>
          <p:cNvPr id="632" name="Google Shape;632;p65"/>
          <p:cNvSpPr txBox="1"/>
          <p:nvPr/>
        </p:nvSpPr>
        <p:spPr>
          <a:xfrm rot="-5400000">
            <a:off x="-2656400" y="5508425"/>
            <a:ext cx="7048200" cy="1416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E2E8E6"/>
                </a:solidFill>
                <a:latin typeface="Arial"/>
                <a:ea typeface="Arial"/>
                <a:cs typeface="Arial"/>
                <a:sym typeface="Arial"/>
              </a:rPr>
              <a:t>Resources</a:t>
            </a:r>
            <a:endParaRPr/>
          </a:p>
        </p:txBody>
      </p:sp>
      <p:sp>
        <p:nvSpPr>
          <p:cNvPr id="633" name="Google Shape;633;p65"/>
          <p:cNvSpPr txBox="1"/>
          <p:nvPr/>
        </p:nvSpPr>
        <p:spPr>
          <a:xfrm>
            <a:off x="4141094" y="879915"/>
            <a:ext cx="13118206" cy="7785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Anti-Theft w/Poison, Quicksand, Consent</a:t>
            </a:r>
            <a:endParaRPr/>
          </a:p>
        </p:txBody>
      </p:sp>
      <p:sp>
        <p:nvSpPr>
          <p:cNvPr id="634" name="Google Shape;634;p65"/>
          <p:cNvSpPr/>
          <p:nvPr/>
        </p:nvSpPr>
        <p:spPr>
          <a:xfrm>
            <a:off x="4141094" y="1947501"/>
            <a:ext cx="12106535" cy="1071710"/>
          </a:xfrm>
          <a:custGeom>
            <a:rect b="b" l="l" r="r" t="t"/>
            <a:pathLst>
              <a:path extrusionOk="0" h="829770" w="9373467">
                <a:moveTo>
                  <a:pt x="9249008" y="829770"/>
                </a:moveTo>
                <a:lnTo>
                  <a:pt x="124460" y="829770"/>
                </a:lnTo>
                <a:cubicBezTo>
                  <a:pt x="55880" y="829770"/>
                  <a:pt x="0" y="773890"/>
                  <a:pt x="0" y="705310"/>
                </a:cubicBezTo>
                <a:lnTo>
                  <a:pt x="0" y="124460"/>
                </a:lnTo>
                <a:cubicBezTo>
                  <a:pt x="0" y="55880"/>
                  <a:pt x="55880" y="0"/>
                  <a:pt x="124460" y="0"/>
                </a:cubicBezTo>
                <a:lnTo>
                  <a:pt x="9249008" y="0"/>
                </a:lnTo>
                <a:cubicBezTo>
                  <a:pt x="9317588" y="0"/>
                  <a:pt x="9373467" y="55880"/>
                  <a:pt x="9373467" y="124460"/>
                </a:cubicBezTo>
                <a:lnTo>
                  <a:pt x="9373467" y="705310"/>
                </a:lnTo>
                <a:cubicBezTo>
                  <a:pt x="9373467" y="773890"/>
                  <a:pt x="9317588" y="829770"/>
                  <a:pt x="9249008" y="829770"/>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65"/>
          <p:cNvSpPr txBox="1"/>
          <p:nvPr/>
        </p:nvSpPr>
        <p:spPr>
          <a:xfrm>
            <a:off x="4542498" y="2190621"/>
            <a:ext cx="9392650" cy="54737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i="0" lang="en-US" sz="3400" u="sng" cap="none" strike="noStrike">
                <a:solidFill>
                  <a:srgbClr val="000000"/>
                </a:solidFill>
                <a:latin typeface="Open Sans"/>
                <a:ea typeface="Open Sans"/>
                <a:cs typeface="Open Sans"/>
                <a:sym typeface="Open Sans"/>
              </a:rPr>
              <a:t>U of Chicago’s “Nightshade” and “Glaze”</a:t>
            </a:r>
            <a:endParaRPr/>
          </a:p>
        </p:txBody>
      </p:sp>
      <p:sp>
        <p:nvSpPr>
          <p:cNvPr id="636" name="Google Shape;636;p65"/>
          <p:cNvSpPr/>
          <p:nvPr/>
        </p:nvSpPr>
        <p:spPr>
          <a:xfrm>
            <a:off x="4141094" y="3218499"/>
            <a:ext cx="12106535" cy="1069132"/>
          </a:xfrm>
          <a:custGeom>
            <a:rect b="b" l="l" r="r" t="t"/>
            <a:pathLst>
              <a:path extrusionOk="0" h="827774" w="9373467">
                <a:moveTo>
                  <a:pt x="9249008" y="827774"/>
                </a:moveTo>
                <a:lnTo>
                  <a:pt x="124460" y="827774"/>
                </a:lnTo>
                <a:cubicBezTo>
                  <a:pt x="55880" y="827774"/>
                  <a:pt x="0" y="771894"/>
                  <a:pt x="0" y="703314"/>
                </a:cubicBezTo>
                <a:lnTo>
                  <a:pt x="0" y="124460"/>
                </a:lnTo>
                <a:cubicBezTo>
                  <a:pt x="0" y="55880"/>
                  <a:pt x="55880" y="0"/>
                  <a:pt x="124460" y="0"/>
                </a:cubicBezTo>
                <a:lnTo>
                  <a:pt x="9249008" y="0"/>
                </a:lnTo>
                <a:cubicBezTo>
                  <a:pt x="9317588" y="0"/>
                  <a:pt x="9373467" y="55880"/>
                  <a:pt x="9373467" y="124460"/>
                </a:cubicBezTo>
                <a:lnTo>
                  <a:pt x="9373467" y="703314"/>
                </a:lnTo>
                <a:cubicBezTo>
                  <a:pt x="9373467" y="771894"/>
                  <a:pt x="9317588" y="827774"/>
                  <a:pt x="9249008" y="827774"/>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65"/>
          <p:cNvSpPr txBox="1"/>
          <p:nvPr/>
        </p:nvSpPr>
        <p:spPr>
          <a:xfrm>
            <a:off x="4542498" y="3429532"/>
            <a:ext cx="10209213"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3"/>
              </a:rPr>
              <a:t>404 Media’s “Content Farm Sinkholes Scraping”</a:t>
            </a:r>
            <a:r>
              <a:rPr b="1" i="0" lang="en-US" sz="3399" u="none" cap="none" strike="noStrike">
                <a:solidFill>
                  <a:srgbClr val="000000"/>
                </a:solidFill>
                <a:latin typeface="Arial"/>
                <a:ea typeface="Arial"/>
                <a:cs typeface="Arial"/>
                <a:sym typeface="Arial"/>
              </a:rPr>
              <a:t> </a:t>
            </a:r>
            <a:endParaRPr/>
          </a:p>
        </p:txBody>
      </p:sp>
      <p:sp>
        <p:nvSpPr>
          <p:cNvPr id="638" name="Google Shape;638;p65"/>
          <p:cNvSpPr/>
          <p:nvPr/>
        </p:nvSpPr>
        <p:spPr>
          <a:xfrm>
            <a:off x="4106003" y="4487656"/>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5"/>
          <p:cNvSpPr txBox="1"/>
          <p:nvPr/>
        </p:nvSpPr>
        <p:spPr>
          <a:xfrm>
            <a:off x="4507407" y="4600858"/>
            <a:ext cx="11740223"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4"/>
              </a:rPr>
              <a:t>Tech Crunch’s “FanFic Writers Lock Their Accounts”</a:t>
            </a:r>
            <a:endParaRPr/>
          </a:p>
        </p:txBody>
      </p:sp>
      <p:sp>
        <p:nvSpPr>
          <p:cNvPr id="640" name="Google Shape;640;p65"/>
          <p:cNvSpPr/>
          <p:nvPr/>
        </p:nvSpPr>
        <p:spPr>
          <a:xfrm>
            <a:off x="4106003" y="5772243"/>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5"/>
          <p:cNvSpPr txBox="1"/>
          <p:nvPr/>
        </p:nvSpPr>
        <p:spPr>
          <a:xfrm>
            <a:off x="4507407" y="5885445"/>
            <a:ext cx="11740223"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5"/>
              </a:rPr>
              <a:t>Writing Text that Screen Readers will Ignore on SO</a:t>
            </a:r>
            <a:endParaRPr/>
          </a:p>
        </p:txBody>
      </p:sp>
      <p:sp>
        <p:nvSpPr>
          <p:cNvPr id="642" name="Google Shape;642;p65"/>
          <p:cNvSpPr txBox="1"/>
          <p:nvPr/>
        </p:nvSpPr>
        <p:spPr>
          <a:xfrm>
            <a:off x="4141094" y="7205737"/>
            <a:ext cx="13118206" cy="7785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My Talk on Abused Platforms Scaling Harm</a:t>
            </a:r>
            <a:endParaRPr/>
          </a:p>
        </p:txBody>
      </p:sp>
      <p:sp>
        <p:nvSpPr>
          <p:cNvPr id="643" name="Google Shape;643;p65"/>
          <p:cNvSpPr/>
          <p:nvPr/>
        </p:nvSpPr>
        <p:spPr>
          <a:xfrm>
            <a:off x="4123548" y="8184272"/>
            <a:ext cx="12106535" cy="968653"/>
          </a:xfrm>
          <a:custGeom>
            <a:rect b="b" l="l" r="r" t="t"/>
            <a:pathLst>
              <a:path extrusionOk="0" h="749978" w="9373467">
                <a:moveTo>
                  <a:pt x="9249008" y="749978"/>
                </a:moveTo>
                <a:lnTo>
                  <a:pt x="124460" y="749978"/>
                </a:lnTo>
                <a:cubicBezTo>
                  <a:pt x="55880" y="749978"/>
                  <a:pt x="0" y="694098"/>
                  <a:pt x="0" y="625518"/>
                </a:cubicBezTo>
                <a:lnTo>
                  <a:pt x="0" y="124460"/>
                </a:lnTo>
                <a:cubicBezTo>
                  <a:pt x="0" y="55880"/>
                  <a:pt x="55880" y="0"/>
                  <a:pt x="124460" y="0"/>
                </a:cubicBezTo>
                <a:lnTo>
                  <a:pt x="9249008" y="0"/>
                </a:lnTo>
                <a:cubicBezTo>
                  <a:pt x="9317588" y="0"/>
                  <a:pt x="9373467" y="55880"/>
                  <a:pt x="9373467" y="124460"/>
                </a:cubicBezTo>
                <a:lnTo>
                  <a:pt x="9373467" y="625518"/>
                </a:lnTo>
                <a:cubicBezTo>
                  <a:pt x="9373467" y="694098"/>
                  <a:pt x="9317588" y="749978"/>
                  <a:pt x="9249008" y="749978"/>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65"/>
          <p:cNvSpPr txBox="1"/>
          <p:nvPr/>
        </p:nvSpPr>
        <p:spPr>
          <a:xfrm>
            <a:off x="4459865" y="8355722"/>
            <a:ext cx="10600531"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6"/>
              </a:rPr>
              <a:t>My “Cheap Shot: Hunting Low Cost Attacker Infra”</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652" name="Shape 652"/>
        <p:cNvGrpSpPr/>
        <p:nvPr/>
      </p:nvGrpSpPr>
      <p:grpSpPr>
        <a:xfrm>
          <a:off x="0" y="0"/>
          <a:ext cx="0" cy="0"/>
          <a:chOff x="0" y="0"/>
          <a:chExt cx="0" cy="0"/>
        </a:xfrm>
      </p:grpSpPr>
      <p:sp>
        <p:nvSpPr>
          <p:cNvPr id="653" name="Google Shape;653;p66"/>
          <p:cNvSpPr/>
          <p:nvPr/>
        </p:nvSpPr>
        <p:spPr>
          <a:xfrm>
            <a:off x="4141094" y="1907317"/>
            <a:ext cx="12106535" cy="968653"/>
          </a:xfrm>
          <a:custGeom>
            <a:rect b="b" l="l" r="r" t="t"/>
            <a:pathLst>
              <a:path extrusionOk="0" h="749978" w="9373467">
                <a:moveTo>
                  <a:pt x="9249008" y="749978"/>
                </a:moveTo>
                <a:lnTo>
                  <a:pt x="124460" y="749978"/>
                </a:lnTo>
                <a:cubicBezTo>
                  <a:pt x="55880" y="749978"/>
                  <a:pt x="0" y="694098"/>
                  <a:pt x="0" y="625518"/>
                </a:cubicBezTo>
                <a:lnTo>
                  <a:pt x="0" y="124460"/>
                </a:lnTo>
                <a:cubicBezTo>
                  <a:pt x="0" y="55880"/>
                  <a:pt x="55880" y="0"/>
                  <a:pt x="124460" y="0"/>
                </a:cubicBezTo>
                <a:lnTo>
                  <a:pt x="9249008" y="0"/>
                </a:lnTo>
                <a:cubicBezTo>
                  <a:pt x="9317588" y="0"/>
                  <a:pt x="9373467" y="55880"/>
                  <a:pt x="9373467" y="124460"/>
                </a:cubicBezTo>
                <a:lnTo>
                  <a:pt x="9373467" y="625518"/>
                </a:lnTo>
                <a:cubicBezTo>
                  <a:pt x="9373467" y="694098"/>
                  <a:pt x="9317588" y="749978"/>
                  <a:pt x="9249008" y="749978"/>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66"/>
          <p:cNvSpPr txBox="1"/>
          <p:nvPr/>
        </p:nvSpPr>
        <p:spPr>
          <a:xfrm>
            <a:off x="4484158" y="2069080"/>
            <a:ext cx="11015662"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3"/>
              </a:rPr>
              <a:t>Bo Ruberg’s “What is Your Mother’s Maiden Name?” </a:t>
            </a:r>
            <a:endParaRPr/>
          </a:p>
        </p:txBody>
      </p:sp>
      <p:sp>
        <p:nvSpPr>
          <p:cNvPr id="655" name="Google Shape;655;p66"/>
          <p:cNvSpPr txBox="1"/>
          <p:nvPr/>
        </p:nvSpPr>
        <p:spPr>
          <a:xfrm rot="-5400000">
            <a:off x="-2479400" y="5685425"/>
            <a:ext cx="6694200" cy="1416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E2E8E6"/>
                </a:solidFill>
                <a:latin typeface="Arial"/>
                <a:ea typeface="Arial"/>
                <a:cs typeface="Arial"/>
                <a:sym typeface="Arial"/>
              </a:rPr>
              <a:t>Resources</a:t>
            </a:r>
            <a:endParaRPr/>
          </a:p>
        </p:txBody>
      </p:sp>
      <p:sp>
        <p:nvSpPr>
          <p:cNvPr id="656" name="Google Shape;656;p66"/>
          <p:cNvSpPr/>
          <p:nvPr/>
        </p:nvSpPr>
        <p:spPr>
          <a:xfrm>
            <a:off x="4141094" y="3075996"/>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6"/>
          <p:cNvSpPr txBox="1"/>
          <p:nvPr/>
        </p:nvSpPr>
        <p:spPr>
          <a:xfrm>
            <a:off x="4542498" y="3294744"/>
            <a:ext cx="11740223"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4"/>
              </a:rPr>
              <a:t>“Secrets, Lies, and Account Recovery” Research Paper</a:t>
            </a:r>
            <a:endParaRPr/>
          </a:p>
        </p:txBody>
      </p:sp>
      <p:sp>
        <p:nvSpPr>
          <p:cNvPr id="658" name="Google Shape;658;p66"/>
          <p:cNvSpPr txBox="1"/>
          <p:nvPr/>
        </p:nvSpPr>
        <p:spPr>
          <a:xfrm>
            <a:off x="4141094" y="879915"/>
            <a:ext cx="13118206" cy="77851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Security Q’s Suck + Why They Could be Great</a:t>
            </a:r>
            <a:endParaRPr/>
          </a:p>
        </p:txBody>
      </p:sp>
      <p:sp>
        <p:nvSpPr>
          <p:cNvPr id="659" name="Google Shape;659;p66"/>
          <p:cNvSpPr/>
          <p:nvPr/>
        </p:nvSpPr>
        <p:spPr>
          <a:xfrm>
            <a:off x="4141094" y="4360582"/>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66"/>
          <p:cNvSpPr txBox="1"/>
          <p:nvPr/>
        </p:nvSpPr>
        <p:spPr>
          <a:xfrm>
            <a:off x="4542498" y="4473785"/>
            <a:ext cx="11740223"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5"/>
              </a:rPr>
              <a:t>Guild Wars 1 Security Question Patch Lore</a:t>
            </a:r>
            <a:r>
              <a:rPr b="0" i="0" lang="en-US" sz="3399" u="sng" cap="none" strike="noStrike">
                <a:solidFill>
                  <a:schemeClr val="hlink"/>
                </a:solidFill>
                <a:latin typeface="Arial"/>
                <a:ea typeface="Arial"/>
                <a:cs typeface="Arial"/>
                <a:sym typeface="Arial"/>
                <a:hlinkClick r:id="rId6"/>
              </a:rPr>
              <a:t> </a:t>
            </a:r>
            <a:r>
              <a:rPr b="1" i="0" lang="en-US" sz="3399" u="sng" cap="none" strike="noStrike">
                <a:solidFill>
                  <a:schemeClr val="hlink"/>
                </a:solidFill>
                <a:latin typeface="Arial"/>
                <a:ea typeface="Arial"/>
                <a:cs typeface="Arial"/>
                <a:sym typeface="Arial"/>
                <a:hlinkClick r:id="rId7"/>
              </a:rPr>
              <a:t>on Reddit</a:t>
            </a:r>
            <a:endParaRPr/>
          </a:p>
        </p:txBody>
      </p:sp>
      <p:sp>
        <p:nvSpPr>
          <p:cNvPr id="661" name="Google Shape;661;p66"/>
          <p:cNvSpPr txBox="1"/>
          <p:nvPr/>
        </p:nvSpPr>
        <p:spPr>
          <a:xfrm>
            <a:off x="4141094" y="5607069"/>
            <a:ext cx="13118206" cy="7785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Affordable MFA Image Options to Min ATO</a:t>
            </a:r>
            <a:endParaRPr/>
          </a:p>
        </p:txBody>
      </p:sp>
      <p:sp>
        <p:nvSpPr>
          <p:cNvPr id="662" name="Google Shape;662;p66"/>
          <p:cNvSpPr/>
          <p:nvPr/>
        </p:nvSpPr>
        <p:spPr>
          <a:xfrm>
            <a:off x="4145894" y="7867294"/>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66"/>
          <p:cNvSpPr txBox="1"/>
          <p:nvPr/>
        </p:nvSpPr>
        <p:spPr>
          <a:xfrm>
            <a:off x="4582389" y="8076844"/>
            <a:ext cx="7787904"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8"/>
              </a:rPr>
              <a:t>Okta’s Security Image Deprecation</a:t>
            </a:r>
            <a:endParaRPr/>
          </a:p>
        </p:txBody>
      </p:sp>
      <p:sp>
        <p:nvSpPr>
          <p:cNvPr id="664" name="Google Shape;664;p66"/>
          <p:cNvSpPr/>
          <p:nvPr/>
        </p:nvSpPr>
        <p:spPr>
          <a:xfrm>
            <a:off x="4145894" y="6585604"/>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66"/>
          <p:cNvSpPr txBox="1"/>
          <p:nvPr/>
        </p:nvSpPr>
        <p:spPr>
          <a:xfrm>
            <a:off x="4582389" y="6795154"/>
            <a:ext cx="10924004"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9"/>
              </a:rPr>
              <a:t>Blackberry OS's Dead Location to Picture Password</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673" name="Shape 673"/>
        <p:cNvGrpSpPr/>
        <p:nvPr/>
      </p:nvGrpSpPr>
      <p:grpSpPr>
        <a:xfrm>
          <a:off x="0" y="0"/>
          <a:ext cx="0" cy="0"/>
          <a:chOff x="0" y="0"/>
          <a:chExt cx="0" cy="0"/>
        </a:xfrm>
      </p:grpSpPr>
      <p:sp>
        <p:nvSpPr>
          <p:cNvPr id="674" name="Google Shape;674;p67"/>
          <p:cNvSpPr txBox="1"/>
          <p:nvPr/>
        </p:nvSpPr>
        <p:spPr>
          <a:xfrm rot="-5400000">
            <a:off x="-2543750" y="5621075"/>
            <a:ext cx="6822900" cy="1416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E2E8E6"/>
                </a:solidFill>
                <a:latin typeface="Arial"/>
                <a:ea typeface="Arial"/>
                <a:cs typeface="Arial"/>
                <a:sym typeface="Arial"/>
              </a:rPr>
              <a:t>Resources</a:t>
            </a:r>
            <a:endParaRPr/>
          </a:p>
        </p:txBody>
      </p:sp>
      <p:sp>
        <p:nvSpPr>
          <p:cNvPr id="675" name="Google Shape;675;p67"/>
          <p:cNvSpPr txBox="1"/>
          <p:nvPr/>
        </p:nvSpPr>
        <p:spPr>
          <a:xfrm>
            <a:off x="4141094" y="879915"/>
            <a:ext cx="13118206" cy="7785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Free Antibot Tools, Tips, Trick, Analysis</a:t>
            </a:r>
            <a:endParaRPr/>
          </a:p>
        </p:txBody>
      </p:sp>
      <p:sp>
        <p:nvSpPr>
          <p:cNvPr id="676" name="Google Shape;676;p67"/>
          <p:cNvSpPr/>
          <p:nvPr/>
        </p:nvSpPr>
        <p:spPr>
          <a:xfrm>
            <a:off x="4141094" y="1870260"/>
            <a:ext cx="12106535" cy="1071710"/>
          </a:xfrm>
          <a:custGeom>
            <a:rect b="b" l="l" r="r" t="t"/>
            <a:pathLst>
              <a:path extrusionOk="0" h="829770" w="9373467">
                <a:moveTo>
                  <a:pt x="9249008" y="829770"/>
                </a:moveTo>
                <a:lnTo>
                  <a:pt x="124460" y="829770"/>
                </a:lnTo>
                <a:cubicBezTo>
                  <a:pt x="55880" y="829770"/>
                  <a:pt x="0" y="773890"/>
                  <a:pt x="0" y="705310"/>
                </a:cubicBezTo>
                <a:lnTo>
                  <a:pt x="0" y="124460"/>
                </a:lnTo>
                <a:cubicBezTo>
                  <a:pt x="0" y="55880"/>
                  <a:pt x="55880" y="0"/>
                  <a:pt x="124460" y="0"/>
                </a:cubicBezTo>
                <a:lnTo>
                  <a:pt x="9249008" y="0"/>
                </a:lnTo>
                <a:cubicBezTo>
                  <a:pt x="9317588" y="0"/>
                  <a:pt x="9373467" y="55880"/>
                  <a:pt x="9373467" y="124460"/>
                </a:cubicBezTo>
                <a:lnTo>
                  <a:pt x="9373467" y="705310"/>
                </a:lnTo>
                <a:cubicBezTo>
                  <a:pt x="9373467" y="773890"/>
                  <a:pt x="9317588" y="829770"/>
                  <a:pt x="9249008" y="829770"/>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7"/>
          <p:cNvSpPr/>
          <p:nvPr/>
        </p:nvSpPr>
        <p:spPr>
          <a:xfrm>
            <a:off x="4141094" y="3137570"/>
            <a:ext cx="12106535" cy="1069132"/>
          </a:xfrm>
          <a:custGeom>
            <a:rect b="b" l="l" r="r" t="t"/>
            <a:pathLst>
              <a:path extrusionOk="0" h="827774" w="9373467">
                <a:moveTo>
                  <a:pt x="9249008" y="827774"/>
                </a:moveTo>
                <a:lnTo>
                  <a:pt x="124460" y="827774"/>
                </a:lnTo>
                <a:cubicBezTo>
                  <a:pt x="55880" y="827774"/>
                  <a:pt x="0" y="771894"/>
                  <a:pt x="0" y="703314"/>
                </a:cubicBezTo>
                <a:lnTo>
                  <a:pt x="0" y="124460"/>
                </a:lnTo>
                <a:cubicBezTo>
                  <a:pt x="0" y="55880"/>
                  <a:pt x="55880" y="0"/>
                  <a:pt x="124460" y="0"/>
                </a:cubicBezTo>
                <a:lnTo>
                  <a:pt x="9249008" y="0"/>
                </a:lnTo>
                <a:cubicBezTo>
                  <a:pt x="9317588" y="0"/>
                  <a:pt x="9373467" y="55880"/>
                  <a:pt x="9373467" y="124460"/>
                </a:cubicBezTo>
                <a:lnTo>
                  <a:pt x="9373467" y="703314"/>
                </a:lnTo>
                <a:cubicBezTo>
                  <a:pt x="9373467" y="771894"/>
                  <a:pt x="9317588" y="827774"/>
                  <a:pt x="9249008" y="827774"/>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7"/>
          <p:cNvSpPr txBox="1"/>
          <p:nvPr/>
        </p:nvSpPr>
        <p:spPr>
          <a:xfrm>
            <a:off x="4504327" y="3348604"/>
            <a:ext cx="11424761"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3"/>
              </a:rPr>
              <a:t>FingerPrintJS’s “BotD” for Simple Scripting Detection </a:t>
            </a:r>
            <a:endParaRPr/>
          </a:p>
        </p:txBody>
      </p:sp>
      <p:sp>
        <p:nvSpPr>
          <p:cNvPr id="679" name="Google Shape;679;p67"/>
          <p:cNvSpPr/>
          <p:nvPr/>
        </p:nvSpPr>
        <p:spPr>
          <a:xfrm>
            <a:off x="4141094" y="4446932"/>
            <a:ext cx="12106535" cy="945258"/>
          </a:xfrm>
          <a:custGeom>
            <a:rect b="b" l="l" r="r" t="t"/>
            <a:pathLst>
              <a:path extrusionOk="0" h="731865" w="9373467">
                <a:moveTo>
                  <a:pt x="9249008" y="731865"/>
                </a:moveTo>
                <a:lnTo>
                  <a:pt x="124460" y="731865"/>
                </a:lnTo>
                <a:cubicBezTo>
                  <a:pt x="55880" y="731865"/>
                  <a:pt x="0" y="675985"/>
                  <a:pt x="0" y="607405"/>
                </a:cubicBezTo>
                <a:lnTo>
                  <a:pt x="0" y="124460"/>
                </a:lnTo>
                <a:cubicBezTo>
                  <a:pt x="0" y="55880"/>
                  <a:pt x="55880" y="0"/>
                  <a:pt x="124460" y="0"/>
                </a:cubicBezTo>
                <a:lnTo>
                  <a:pt x="9249008" y="0"/>
                </a:lnTo>
                <a:cubicBezTo>
                  <a:pt x="9317588" y="0"/>
                  <a:pt x="9373467" y="55880"/>
                  <a:pt x="9373467" y="124460"/>
                </a:cubicBezTo>
                <a:lnTo>
                  <a:pt x="9373467" y="607405"/>
                </a:lnTo>
                <a:cubicBezTo>
                  <a:pt x="9373467" y="675985"/>
                  <a:pt x="9317588" y="731865"/>
                  <a:pt x="9249008" y="731865"/>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7"/>
          <p:cNvSpPr txBox="1"/>
          <p:nvPr/>
        </p:nvSpPr>
        <p:spPr>
          <a:xfrm>
            <a:off x="4426532" y="4583200"/>
            <a:ext cx="7782084"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4"/>
              </a:rPr>
              <a:t>Niespodd’s Antibot Evasion Analysis </a:t>
            </a:r>
            <a:endParaRPr/>
          </a:p>
        </p:txBody>
      </p:sp>
      <p:sp>
        <p:nvSpPr>
          <p:cNvPr id="681" name="Google Shape;681;p67"/>
          <p:cNvSpPr txBox="1"/>
          <p:nvPr/>
        </p:nvSpPr>
        <p:spPr>
          <a:xfrm>
            <a:off x="4477411" y="2080930"/>
            <a:ext cx="11054080"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5"/>
              </a:rPr>
              <a:t>Abraham Juliot’s “CreepJS” Fingerprinting Research</a:t>
            </a:r>
            <a:endParaRPr/>
          </a:p>
        </p:txBody>
      </p:sp>
      <p:sp>
        <p:nvSpPr>
          <p:cNvPr id="682" name="Google Shape;682;p67"/>
          <p:cNvSpPr txBox="1"/>
          <p:nvPr/>
        </p:nvSpPr>
        <p:spPr>
          <a:xfrm>
            <a:off x="4176185" y="6699748"/>
            <a:ext cx="13118206" cy="7785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4600" u="none" cap="none" strike="noStrike">
                <a:solidFill>
                  <a:srgbClr val="E2E8E6"/>
                </a:solidFill>
                <a:latin typeface="Arial"/>
                <a:ea typeface="Arial"/>
                <a:cs typeface="Arial"/>
                <a:sym typeface="Arial"/>
              </a:rPr>
              <a:t>Invite Systems, Activation Time Example</a:t>
            </a:r>
            <a:endParaRPr/>
          </a:p>
        </p:txBody>
      </p:sp>
      <p:sp>
        <p:nvSpPr>
          <p:cNvPr id="683" name="Google Shape;683;p67"/>
          <p:cNvSpPr/>
          <p:nvPr/>
        </p:nvSpPr>
        <p:spPr>
          <a:xfrm>
            <a:off x="4141094" y="7678283"/>
            <a:ext cx="12141627" cy="1084563"/>
          </a:xfrm>
          <a:custGeom>
            <a:rect b="b" l="l" r="r" t="t"/>
            <a:pathLst>
              <a:path extrusionOk="0" h="839721" w="9400637">
                <a:moveTo>
                  <a:pt x="9276177" y="839720"/>
                </a:moveTo>
                <a:lnTo>
                  <a:pt x="124460" y="839720"/>
                </a:lnTo>
                <a:cubicBezTo>
                  <a:pt x="55880" y="839720"/>
                  <a:pt x="0" y="783840"/>
                  <a:pt x="0" y="715260"/>
                </a:cubicBezTo>
                <a:lnTo>
                  <a:pt x="0" y="124460"/>
                </a:lnTo>
                <a:cubicBezTo>
                  <a:pt x="0" y="55880"/>
                  <a:pt x="55880" y="0"/>
                  <a:pt x="124460" y="0"/>
                </a:cubicBezTo>
                <a:lnTo>
                  <a:pt x="9276177" y="0"/>
                </a:lnTo>
                <a:cubicBezTo>
                  <a:pt x="9344757" y="0"/>
                  <a:pt x="9400637" y="55880"/>
                  <a:pt x="9400637" y="124460"/>
                </a:cubicBezTo>
                <a:lnTo>
                  <a:pt x="9400637" y="715261"/>
                </a:lnTo>
                <a:cubicBezTo>
                  <a:pt x="9400637" y="783840"/>
                  <a:pt x="9344757" y="839721"/>
                  <a:pt x="9276177" y="83972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7"/>
          <p:cNvSpPr txBox="1"/>
          <p:nvPr/>
        </p:nvSpPr>
        <p:spPr>
          <a:xfrm>
            <a:off x="4519249" y="7897358"/>
            <a:ext cx="11740223" cy="580390"/>
          </a:xfrm>
          <a:prstGeom prst="rect">
            <a:avLst/>
          </a:prstGeom>
          <a:noFill/>
          <a:ln>
            <a:noFill/>
          </a:ln>
        </p:spPr>
        <p:txBody>
          <a:bodyPr anchorCtr="0" anchor="t" bIns="0" lIns="0" spcFirstLastPara="1" rIns="0" wrap="square" tIns="0">
            <a:spAutoFit/>
          </a:bodyPr>
          <a:lstStyle/>
          <a:p>
            <a:pPr indent="0" lvl="0" marL="0" marR="0" rtl="0" algn="l">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6"/>
              </a:rPr>
              <a:t>Cohost's Activation Types and Invites</a:t>
            </a:r>
            <a:endParaRPr/>
          </a:p>
        </p:txBody>
      </p:sp>
      <p:sp>
        <p:nvSpPr>
          <p:cNvPr id="685" name="Google Shape;685;p67"/>
          <p:cNvSpPr/>
          <p:nvPr/>
        </p:nvSpPr>
        <p:spPr>
          <a:xfrm>
            <a:off x="4141094" y="5640190"/>
            <a:ext cx="12106535" cy="945258"/>
          </a:xfrm>
          <a:custGeom>
            <a:rect b="b" l="l" r="r" t="t"/>
            <a:pathLst>
              <a:path extrusionOk="0" h="731865" w="9373467">
                <a:moveTo>
                  <a:pt x="9249008" y="731865"/>
                </a:moveTo>
                <a:lnTo>
                  <a:pt x="124460" y="731865"/>
                </a:lnTo>
                <a:cubicBezTo>
                  <a:pt x="55880" y="731865"/>
                  <a:pt x="0" y="675985"/>
                  <a:pt x="0" y="607405"/>
                </a:cubicBezTo>
                <a:lnTo>
                  <a:pt x="0" y="124460"/>
                </a:lnTo>
                <a:cubicBezTo>
                  <a:pt x="0" y="55880"/>
                  <a:pt x="55880" y="0"/>
                  <a:pt x="124460" y="0"/>
                </a:cubicBezTo>
                <a:lnTo>
                  <a:pt x="9249008" y="0"/>
                </a:lnTo>
                <a:cubicBezTo>
                  <a:pt x="9317588" y="0"/>
                  <a:pt x="9373467" y="55880"/>
                  <a:pt x="9373467" y="124460"/>
                </a:cubicBezTo>
                <a:lnTo>
                  <a:pt x="9373467" y="607405"/>
                </a:lnTo>
                <a:cubicBezTo>
                  <a:pt x="9373467" y="675985"/>
                  <a:pt x="9317588" y="731865"/>
                  <a:pt x="9249008" y="731865"/>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7"/>
          <p:cNvSpPr txBox="1"/>
          <p:nvPr/>
        </p:nvSpPr>
        <p:spPr>
          <a:xfrm>
            <a:off x="4504327" y="5719308"/>
            <a:ext cx="10484644"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1" i="0" lang="en-US" sz="3399" u="sng" cap="none" strike="noStrike">
                <a:solidFill>
                  <a:schemeClr val="hlink"/>
                </a:solidFill>
                <a:latin typeface="Arial"/>
                <a:ea typeface="Arial"/>
                <a:cs typeface="Arial"/>
                <a:sym typeface="Arial"/>
                <a:hlinkClick r:id="rId7"/>
              </a:rPr>
              <a:t>Quick + Dirty Free "Captcha" Solution Discussions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694" name="Shape 694"/>
        <p:cNvGrpSpPr/>
        <p:nvPr/>
      </p:nvGrpSpPr>
      <p:grpSpPr>
        <a:xfrm>
          <a:off x="0" y="0"/>
          <a:ext cx="0" cy="0"/>
          <a:chOff x="0" y="0"/>
          <a:chExt cx="0" cy="0"/>
        </a:xfrm>
      </p:grpSpPr>
      <p:sp>
        <p:nvSpPr>
          <p:cNvPr id="695" name="Google Shape;695;p68"/>
          <p:cNvSpPr txBox="1"/>
          <p:nvPr/>
        </p:nvSpPr>
        <p:spPr>
          <a:xfrm>
            <a:off x="2507636" y="3279978"/>
            <a:ext cx="13272728" cy="136017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US" sz="9600" u="none" cap="none" strike="noStrike">
                <a:solidFill>
                  <a:srgbClr val="FFFFFF"/>
                </a:solidFill>
                <a:latin typeface="Open Sans"/>
                <a:ea typeface="Open Sans"/>
                <a:cs typeface="Open Sans"/>
                <a:sym typeface="Open Sans"/>
              </a:rPr>
              <a:t>Thank  You!</a:t>
            </a:r>
            <a:endParaRPr/>
          </a:p>
        </p:txBody>
      </p:sp>
      <p:grpSp>
        <p:nvGrpSpPr>
          <p:cNvPr id="696" name="Google Shape;696;p68"/>
          <p:cNvGrpSpPr/>
          <p:nvPr/>
        </p:nvGrpSpPr>
        <p:grpSpPr>
          <a:xfrm>
            <a:off x="4767858" y="6253145"/>
            <a:ext cx="4076700" cy="1293670"/>
            <a:chOff x="0" y="0"/>
            <a:chExt cx="5435600" cy="1724893"/>
          </a:xfrm>
        </p:grpSpPr>
        <p:sp>
          <p:nvSpPr>
            <p:cNvPr id="697" name="Google Shape;697;p68"/>
            <p:cNvSpPr/>
            <p:nvPr/>
          </p:nvSpPr>
          <p:spPr>
            <a:xfrm>
              <a:off x="0" y="0"/>
              <a:ext cx="5435600" cy="1724893"/>
            </a:xfrm>
            <a:custGeom>
              <a:rect b="b" l="l" r="r" t="t"/>
              <a:pathLst>
                <a:path extrusionOk="0" h="1913890" w="6031179">
                  <a:moveTo>
                    <a:pt x="6031179" y="956945"/>
                  </a:moveTo>
                  <a:cubicBezTo>
                    <a:pt x="6031179" y="1485392"/>
                    <a:pt x="5602808" y="1913890"/>
                    <a:pt x="5074234" y="1913890"/>
                  </a:cubicBezTo>
                  <a:lnTo>
                    <a:pt x="956945" y="1913890"/>
                  </a:lnTo>
                  <a:cubicBezTo>
                    <a:pt x="428371" y="1913890"/>
                    <a:pt x="0" y="1485392"/>
                    <a:pt x="0" y="956945"/>
                  </a:cubicBezTo>
                  <a:cubicBezTo>
                    <a:pt x="0" y="428371"/>
                    <a:pt x="428371" y="0"/>
                    <a:pt x="956945" y="0"/>
                  </a:cubicBezTo>
                  <a:lnTo>
                    <a:pt x="5074234" y="0"/>
                  </a:lnTo>
                  <a:cubicBezTo>
                    <a:pt x="5602681" y="0"/>
                    <a:pt x="6031179" y="428371"/>
                    <a:pt x="6031179" y="956945"/>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68"/>
            <p:cNvSpPr txBox="1"/>
            <p:nvPr/>
          </p:nvSpPr>
          <p:spPr>
            <a:xfrm>
              <a:off x="583165" y="539867"/>
              <a:ext cx="4269270" cy="68326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US" sz="3600" u="sng" cap="none" strike="noStrike">
                  <a:solidFill>
                    <a:schemeClr val="hlink"/>
                  </a:solidFill>
                  <a:latin typeface="Open Sans"/>
                  <a:ea typeface="Open Sans"/>
                  <a:cs typeface="Open Sans"/>
                  <a:sym typeface="Open Sans"/>
                  <a:hlinkClick r:id="rId3"/>
                </a:rPr>
                <a:t>LORE</a:t>
              </a:r>
              <a:endParaRPr/>
            </a:p>
          </p:txBody>
        </p:sp>
      </p:grpSp>
      <p:grpSp>
        <p:nvGrpSpPr>
          <p:cNvPr id="699" name="Google Shape;699;p68"/>
          <p:cNvGrpSpPr/>
          <p:nvPr/>
        </p:nvGrpSpPr>
        <p:grpSpPr>
          <a:xfrm>
            <a:off x="9433772" y="6253145"/>
            <a:ext cx="4076700" cy="1293670"/>
            <a:chOff x="0" y="0"/>
            <a:chExt cx="5435600" cy="1724893"/>
          </a:xfrm>
        </p:grpSpPr>
        <p:sp>
          <p:nvSpPr>
            <p:cNvPr id="700" name="Google Shape;700;p68"/>
            <p:cNvSpPr/>
            <p:nvPr/>
          </p:nvSpPr>
          <p:spPr>
            <a:xfrm>
              <a:off x="0" y="0"/>
              <a:ext cx="5435600" cy="1724893"/>
            </a:xfrm>
            <a:custGeom>
              <a:rect b="b" l="l" r="r" t="t"/>
              <a:pathLst>
                <a:path extrusionOk="0" h="1913890" w="6031179">
                  <a:moveTo>
                    <a:pt x="6031179" y="956945"/>
                  </a:moveTo>
                  <a:cubicBezTo>
                    <a:pt x="6031179" y="1485392"/>
                    <a:pt x="5602808" y="1913890"/>
                    <a:pt x="5074234" y="1913890"/>
                  </a:cubicBezTo>
                  <a:lnTo>
                    <a:pt x="956945" y="1913890"/>
                  </a:lnTo>
                  <a:cubicBezTo>
                    <a:pt x="428371" y="1913890"/>
                    <a:pt x="0" y="1485392"/>
                    <a:pt x="0" y="956945"/>
                  </a:cubicBezTo>
                  <a:cubicBezTo>
                    <a:pt x="0" y="428371"/>
                    <a:pt x="428371" y="0"/>
                    <a:pt x="956945" y="0"/>
                  </a:cubicBezTo>
                  <a:lnTo>
                    <a:pt x="5074234" y="0"/>
                  </a:lnTo>
                  <a:cubicBezTo>
                    <a:pt x="5602681" y="0"/>
                    <a:pt x="6031179" y="428371"/>
                    <a:pt x="6031179" y="956945"/>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8"/>
            <p:cNvSpPr txBox="1"/>
            <p:nvPr/>
          </p:nvSpPr>
          <p:spPr>
            <a:xfrm>
              <a:off x="583165" y="539867"/>
              <a:ext cx="4269270" cy="68326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US" sz="3600" u="sng" cap="none" strike="noStrike">
                  <a:solidFill>
                    <a:schemeClr val="hlink"/>
                  </a:solidFill>
                  <a:latin typeface="Open Sans"/>
                  <a:ea typeface="Open Sans"/>
                  <a:cs typeface="Open Sans"/>
                  <a:sym typeface="Open Sans"/>
                  <a:hlinkClick r:id="rId4"/>
                </a:rPr>
                <a:t>I’m A Car Now</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159" name="Shape 159"/>
        <p:cNvGrpSpPr/>
        <p:nvPr/>
      </p:nvGrpSpPr>
      <p:grpSpPr>
        <a:xfrm>
          <a:off x="0" y="0"/>
          <a:ext cx="0" cy="0"/>
          <a:chOff x="0" y="0"/>
          <a:chExt cx="0" cy="0"/>
        </a:xfrm>
      </p:grpSpPr>
      <p:sp>
        <p:nvSpPr>
          <p:cNvPr id="160" name="Google Shape;160;p18"/>
          <p:cNvSpPr txBox="1"/>
          <p:nvPr/>
        </p:nvSpPr>
        <p:spPr>
          <a:xfrm>
            <a:off x="1853084" y="1792342"/>
            <a:ext cx="5489017" cy="2438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8000" u="none" cap="none" strike="noStrike">
                <a:solidFill>
                  <a:srgbClr val="FFFFFF"/>
                </a:solidFill>
                <a:latin typeface="Open Sans"/>
                <a:ea typeface="Open Sans"/>
                <a:cs typeface="Open Sans"/>
                <a:sym typeface="Open Sans"/>
              </a:rPr>
              <a:t>Basic Terms</a:t>
            </a:r>
            <a:endParaRPr/>
          </a:p>
        </p:txBody>
      </p:sp>
      <p:sp>
        <p:nvSpPr>
          <p:cNvPr id="161" name="Google Shape;161;p18"/>
          <p:cNvSpPr txBox="1"/>
          <p:nvPr/>
        </p:nvSpPr>
        <p:spPr>
          <a:xfrm>
            <a:off x="8459422" y="1009830"/>
            <a:ext cx="7354800" cy="430800"/>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1" i="0" lang="en-US" sz="2799" u="none" cap="none" strike="noStrike">
                <a:solidFill>
                  <a:srgbClr val="FFFFFF"/>
                </a:solidFill>
                <a:latin typeface="Open Sans"/>
                <a:ea typeface="Open Sans"/>
                <a:cs typeface="Open Sans"/>
                <a:sym typeface="Open Sans"/>
              </a:rPr>
              <a:t>Platform</a:t>
            </a:r>
            <a:endParaRPr/>
          </a:p>
        </p:txBody>
      </p:sp>
      <p:sp>
        <p:nvSpPr>
          <p:cNvPr id="162" name="Google Shape;162;p18"/>
          <p:cNvSpPr txBox="1"/>
          <p:nvPr/>
        </p:nvSpPr>
        <p:spPr>
          <a:xfrm>
            <a:off x="8459372" y="1792358"/>
            <a:ext cx="8352600" cy="16932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2000" u="none" cap="none" strike="noStrike">
                <a:solidFill>
                  <a:srgbClr val="FFFFFF"/>
                </a:solidFill>
                <a:latin typeface="Open Sans"/>
                <a:ea typeface="Open Sans"/>
                <a:cs typeface="Open Sans"/>
                <a:sym typeface="Open Sans"/>
              </a:rPr>
              <a:t>A service or a collection of services typically that allow access to individual features or resources. This could involve social, games, email,  storage, or purchasing, or tools. These are usually accessible via accounts</a:t>
            </a:r>
            <a:endParaRPr sz="1300"/>
          </a:p>
        </p:txBody>
      </p:sp>
      <p:sp>
        <p:nvSpPr>
          <p:cNvPr id="163" name="Google Shape;163;p18"/>
          <p:cNvSpPr txBox="1"/>
          <p:nvPr/>
        </p:nvSpPr>
        <p:spPr>
          <a:xfrm>
            <a:off x="8459447" y="3851112"/>
            <a:ext cx="7354800" cy="430800"/>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1" i="0" lang="en-US" sz="2799" u="none" cap="none" strike="noStrike">
                <a:solidFill>
                  <a:srgbClr val="FFFFFF"/>
                </a:solidFill>
                <a:latin typeface="Open Sans"/>
                <a:ea typeface="Open Sans"/>
                <a:cs typeface="Open Sans"/>
                <a:sym typeface="Open Sans"/>
              </a:rPr>
              <a:t>Safety &amp; Security</a:t>
            </a:r>
            <a:endParaRPr/>
          </a:p>
        </p:txBody>
      </p:sp>
      <p:sp>
        <p:nvSpPr>
          <p:cNvPr id="164" name="Google Shape;164;p18"/>
          <p:cNvSpPr txBox="1"/>
          <p:nvPr/>
        </p:nvSpPr>
        <p:spPr>
          <a:xfrm>
            <a:off x="8459422" y="4562852"/>
            <a:ext cx="8352600" cy="12315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2000" u="none" cap="none" strike="noStrike">
                <a:solidFill>
                  <a:srgbClr val="FFFFFF"/>
                </a:solidFill>
                <a:latin typeface="Open Sans"/>
                <a:ea typeface="Open Sans"/>
                <a:cs typeface="Open Sans"/>
                <a:sym typeface="Open Sans"/>
              </a:rPr>
              <a:t>Overlapping. Contested. Security focuses on securing core platform code, development, and internal systems &amp; accounts. Safety focuses on safeguarding features, users, and visible content</a:t>
            </a:r>
            <a:endParaRPr sz="1300"/>
          </a:p>
        </p:txBody>
      </p:sp>
      <p:sp>
        <p:nvSpPr>
          <p:cNvPr id="165" name="Google Shape;165;p18"/>
          <p:cNvSpPr txBox="1"/>
          <p:nvPr/>
        </p:nvSpPr>
        <p:spPr>
          <a:xfrm>
            <a:off x="8459372" y="6091694"/>
            <a:ext cx="7354800" cy="430800"/>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1" i="0" lang="en-US" sz="2799" u="none" cap="none" strike="noStrike">
                <a:solidFill>
                  <a:srgbClr val="FFFFFF"/>
                </a:solidFill>
                <a:latin typeface="Open Sans"/>
                <a:ea typeface="Open Sans"/>
                <a:cs typeface="Open Sans"/>
                <a:sym typeface="Open Sans"/>
              </a:rPr>
              <a:t>Spam &amp; Scaled Abuse</a:t>
            </a:r>
            <a:endParaRPr/>
          </a:p>
        </p:txBody>
      </p:sp>
      <p:sp>
        <p:nvSpPr>
          <p:cNvPr id="166" name="Google Shape;166;p18"/>
          <p:cNvSpPr txBox="1"/>
          <p:nvPr/>
        </p:nvSpPr>
        <p:spPr>
          <a:xfrm>
            <a:off x="8459422" y="6692385"/>
            <a:ext cx="8352600" cy="26166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2000" u="none" cap="none" strike="noStrike">
                <a:solidFill>
                  <a:srgbClr val="FFFFFF"/>
                </a:solidFill>
                <a:latin typeface="Open Sans"/>
                <a:ea typeface="Open Sans"/>
                <a:cs typeface="Open Sans"/>
                <a:sym typeface="Open Sans"/>
              </a:rPr>
              <a:t>Scaled abuse is any means of exploiting a platform via automation, organization of many manual resources, or disparate widespread use of a feature to commit harm. Spam (or account theft) is typically a form of scaled abuse concerning nonconsenting or deceitful interactions but can be as a placeholder for general “junk” automation to achieve harm. </a:t>
            </a: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174" name="Shape 174"/>
        <p:cNvGrpSpPr/>
        <p:nvPr/>
      </p:nvGrpSpPr>
      <p:grpSpPr>
        <a:xfrm>
          <a:off x="0" y="0"/>
          <a:ext cx="0" cy="0"/>
          <a:chOff x="0" y="0"/>
          <a:chExt cx="0" cy="0"/>
        </a:xfrm>
      </p:grpSpPr>
      <p:sp>
        <p:nvSpPr>
          <p:cNvPr id="175" name="Google Shape;175;p19"/>
          <p:cNvSpPr txBox="1"/>
          <p:nvPr/>
        </p:nvSpPr>
        <p:spPr>
          <a:xfrm>
            <a:off x="1853084" y="1792342"/>
            <a:ext cx="5489017" cy="3657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8000" u="none" cap="none" strike="noStrike">
                <a:solidFill>
                  <a:srgbClr val="FFFFFF"/>
                </a:solidFill>
                <a:latin typeface="Open Sans"/>
                <a:ea typeface="Open Sans"/>
                <a:cs typeface="Open Sans"/>
                <a:sym typeface="Open Sans"/>
              </a:rPr>
              <a:t>I’m Not Defining ATT&amp;CK</a:t>
            </a:r>
            <a:endParaRPr/>
          </a:p>
        </p:txBody>
      </p:sp>
      <p:sp>
        <p:nvSpPr>
          <p:cNvPr id="176" name="Google Shape;176;p19"/>
          <p:cNvSpPr txBox="1"/>
          <p:nvPr/>
        </p:nvSpPr>
        <p:spPr>
          <a:xfrm>
            <a:off x="8459397" y="1149055"/>
            <a:ext cx="7354800" cy="430800"/>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1" i="0" lang="en-US" sz="2799" u="none" cap="none" strike="noStrike">
                <a:solidFill>
                  <a:srgbClr val="FFFFFF"/>
                </a:solidFill>
                <a:latin typeface="Open Sans"/>
                <a:ea typeface="Open Sans"/>
                <a:cs typeface="Open Sans"/>
                <a:sym typeface="Open Sans"/>
              </a:rPr>
              <a:t>Safety by Design</a:t>
            </a:r>
            <a:endParaRPr/>
          </a:p>
        </p:txBody>
      </p:sp>
      <p:sp>
        <p:nvSpPr>
          <p:cNvPr id="177" name="Google Shape;177;p19"/>
          <p:cNvSpPr txBox="1"/>
          <p:nvPr/>
        </p:nvSpPr>
        <p:spPr>
          <a:xfrm>
            <a:off x="8459372" y="1792347"/>
            <a:ext cx="8352600" cy="12315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2000" u="none" cap="none" strike="noStrike">
                <a:solidFill>
                  <a:srgbClr val="FFFFFF"/>
                </a:solidFill>
                <a:latin typeface="Open Sans"/>
                <a:ea typeface="Open Sans"/>
                <a:cs typeface="Open Sans"/>
                <a:sym typeface="Open Sans"/>
              </a:rPr>
              <a:t>A framework to incorporate safety risks into better design decisions early on in development. Older concept in engineering, more recently termed for discussing online platform design.</a:t>
            </a:r>
            <a:endParaRPr sz="1300"/>
          </a:p>
        </p:txBody>
      </p:sp>
      <p:sp>
        <p:nvSpPr>
          <p:cNvPr id="178" name="Google Shape;178;p19"/>
          <p:cNvSpPr txBox="1"/>
          <p:nvPr/>
        </p:nvSpPr>
        <p:spPr>
          <a:xfrm>
            <a:off x="8459422" y="3297862"/>
            <a:ext cx="7354800" cy="430800"/>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1" i="0" lang="en-US" sz="2799" u="none" cap="none" strike="noStrike">
                <a:solidFill>
                  <a:srgbClr val="FFFFFF"/>
                </a:solidFill>
                <a:latin typeface="Open Sans"/>
                <a:ea typeface="Open Sans"/>
                <a:cs typeface="Open Sans"/>
                <a:sym typeface="Open Sans"/>
              </a:rPr>
              <a:t>Surface, Feature, and User Journey</a:t>
            </a:r>
            <a:endParaRPr/>
          </a:p>
        </p:txBody>
      </p:sp>
      <p:sp>
        <p:nvSpPr>
          <p:cNvPr id="179" name="Google Shape;179;p19"/>
          <p:cNvSpPr txBox="1"/>
          <p:nvPr/>
        </p:nvSpPr>
        <p:spPr>
          <a:xfrm>
            <a:off x="8459422" y="3941148"/>
            <a:ext cx="8352600" cy="16932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2000" u="none" cap="none" strike="noStrike">
                <a:solidFill>
                  <a:srgbClr val="FFFFFF"/>
                </a:solidFill>
                <a:latin typeface="Open Sans"/>
                <a:ea typeface="Open Sans"/>
                <a:cs typeface="Open Sans"/>
                <a:sym typeface="Open Sans"/>
              </a:rPr>
              <a:t>A </a:t>
            </a:r>
            <a:r>
              <a:rPr b="1" i="0" lang="en-US" sz="2000" u="none" cap="none" strike="noStrike">
                <a:solidFill>
                  <a:srgbClr val="FFFFFF"/>
                </a:solidFill>
                <a:latin typeface="Open Sans"/>
                <a:ea typeface="Open Sans"/>
                <a:cs typeface="Open Sans"/>
                <a:sym typeface="Open Sans"/>
              </a:rPr>
              <a:t>Surface</a:t>
            </a:r>
            <a:r>
              <a:rPr b="0" i="0" lang="en-US" sz="2000" u="none" cap="none" strike="noStrike">
                <a:solidFill>
                  <a:srgbClr val="FFFFFF"/>
                </a:solidFill>
                <a:latin typeface="Open Sans"/>
                <a:ea typeface="Open Sans"/>
                <a:cs typeface="Open Sans"/>
                <a:sym typeface="Open Sans"/>
              </a:rPr>
              <a:t> is a feature that is a superset of other smaller features such as registration, messaging, following. A </a:t>
            </a:r>
            <a:r>
              <a:rPr b="1" i="0" lang="en-US" sz="2000" u="none" cap="none" strike="noStrike">
                <a:solidFill>
                  <a:srgbClr val="FFFFFF"/>
                </a:solidFill>
                <a:latin typeface="Open Sans"/>
                <a:ea typeface="Open Sans"/>
                <a:cs typeface="Open Sans"/>
                <a:sym typeface="Open Sans"/>
              </a:rPr>
              <a:t>Feature</a:t>
            </a:r>
            <a:r>
              <a:rPr b="0" i="0" lang="en-US" sz="2000" u="none" cap="none" strike="noStrike">
                <a:solidFill>
                  <a:srgbClr val="FFFFFF"/>
                </a:solidFill>
                <a:latin typeface="Open Sans"/>
                <a:ea typeface="Open Sans"/>
                <a:cs typeface="Open Sans"/>
                <a:sym typeface="Open Sans"/>
              </a:rPr>
              <a:t> can be any smaller sub-component. A </a:t>
            </a:r>
            <a:r>
              <a:rPr b="1" i="0" lang="en-US" sz="2000" u="none" cap="none" strike="noStrike">
                <a:solidFill>
                  <a:srgbClr val="FFFFFF"/>
                </a:solidFill>
                <a:latin typeface="Open Sans"/>
                <a:ea typeface="Open Sans"/>
                <a:cs typeface="Open Sans"/>
                <a:sym typeface="Open Sans"/>
              </a:rPr>
              <a:t>User Journey </a:t>
            </a:r>
            <a:r>
              <a:rPr b="0" i="0" lang="en-US" sz="2000" u="none" cap="none" strike="noStrike">
                <a:solidFill>
                  <a:srgbClr val="FFFFFF"/>
                </a:solidFill>
                <a:latin typeface="Open Sans"/>
                <a:ea typeface="Open Sans"/>
                <a:cs typeface="Open Sans"/>
                <a:sym typeface="Open Sans"/>
              </a:rPr>
              <a:t>is the steps and experiences of a user on the platform.</a:t>
            </a:r>
            <a:endParaRPr sz="1300"/>
          </a:p>
        </p:txBody>
      </p:sp>
      <p:sp>
        <p:nvSpPr>
          <p:cNvPr id="180" name="Google Shape;180;p19"/>
          <p:cNvSpPr txBox="1"/>
          <p:nvPr/>
        </p:nvSpPr>
        <p:spPr>
          <a:xfrm>
            <a:off x="8459422" y="5931438"/>
            <a:ext cx="7354800" cy="430800"/>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1" i="0" lang="en-US" sz="2799" u="none" cap="none" strike="noStrike">
                <a:solidFill>
                  <a:srgbClr val="FFFFFF"/>
                </a:solidFill>
                <a:latin typeface="Open Sans"/>
                <a:ea typeface="Open Sans"/>
                <a:cs typeface="Open Sans"/>
                <a:sym typeface="Open Sans"/>
              </a:rPr>
              <a:t>Intervention, Designs, &amp; Mitigations</a:t>
            </a:r>
            <a:endParaRPr/>
          </a:p>
        </p:txBody>
      </p:sp>
      <p:sp>
        <p:nvSpPr>
          <p:cNvPr id="181" name="Google Shape;181;p19"/>
          <p:cNvSpPr txBox="1"/>
          <p:nvPr/>
        </p:nvSpPr>
        <p:spPr>
          <a:xfrm>
            <a:off x="8459472" y="6574753"/>
            <a:ext cx="8352600" cy="16932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i="0" lang="en-US" sz="2000" u="none" cap="none" strike="noStrike">
                <a:solidFill>
                  <a:srgbClr val="FFFFFF"/>
                </a:solidFill>
                <a:latin typeface="Open Sans"/>
                <a:ea typeface="Open Sans"/>
                <a:cs typeface="Open Sans"/>
                <a:sym typeface="Open Sans"/>
              </a:rPr>
              <a:t>Mitigtations </a:t>
            </a:r>
            <a:r>
              <a:rPr b="0" i="0" lang="en-US" sz="2000" u="none" cap="none" strike="noStrike">
                <a:solidFill>
                  <a:srgbClr val="FFFFFF"/>
                </a:solidFill>
                <a:latin typeface="Open Sans"/>
                <a:ea typeface="Open Sans"/>
                <a:cs typeface="Open Sans"/>
                <a:sym typeface="Open Sans"/>
              </a:rPr>
              <a:t>are any means a platform uses to deter or restrict abuse. </a:t>
            </a:r>
            <a:r>
              <a:rPr b="1" i="0" lang="en-US" sz="2000" u="none" cap="none" strike="noStrike">
                <a:solidFill>
                  <a:srgbClr val="FFFFFF"/>
                </a:solidFill>
                <a:latin typeface="Open Sans"/>
                <a:ea typeface="Open Sans"/>
                <a:cs typeface="Open Sans"/>
                <a:sym typeface="Open Sans"/>
              </a:rPr>
              <a:t>Interventions </a:t>
            </a:r>
            <a:r>
              <a:rPr b="0" i="0" lang="en-US" sz="2000" u="none" cap="none" strike="noStrike">
                <a:solidFill>
                  <a:srgbClr val="FFFFFF"/>
                </a:solidFill>
                <a:latin typeface="Open Sans"/>
                <a:ea typeface="Open Sans"/>
                <a:cs typeface="Open Sans"/>
                <a:sym typeface="Open Sans"/>
              </a:rPr>
              <a:t>then are mitigations the platform uses disrupt access to goals by adding new objectives reactively while </a:t>
            </a:r>
            <a:r>
              <a:rPr b="1" i="0" lang="en-US" sz="2000" u="none" cap="none" strike="noStrike">
                <a:solidFill>
                  <a:srgbClr val="FFFFFF"/>
                </a:solidFill>
                <a:latin typeface="Open Sans"/>
                <a:ea typeface="Open Sans"/>
                <a:cs typeface="Open Sans"/>
                <a:sym typeface="Open Sans"/>
              </a:rPr>
              <a:t>Designs</a:t>
            </a:r>
            <a:r>
              <a:rPr b="0" i="0" lang="en-US" sz="2000" u="none" cap="none" strike="noStrike">
                <a:solidFill>
                  <a:srgbClr val="FFFFFF"/>
                </a:solidFill>
                <a:latin typeface="Open Sans"/>
                <a:ea typeface="Open Sans"/>
                <a:cs typeface="Open Sans"/>
                <a:sym typeface="Open Sans"/>
              </a:rPr>
              <a:t> tend to adjust incentives or features themselves. </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189" name="Shape 189"/>
        <p:cNvGrpSpPr/>
        <p:nvPr/>
      </p:nvGrpSpPr>
      <p:grpSpPr>
        <a:xfrm>
          <a:off x="0" y="0"/>
          <a:ext cx="0" cy="0"/>
          <a:chOff x="0" y="0"/>
          <a:chExt cx="0" cy="0"/>
        </a:xfrm>
      </p:grpSpPr>
      <p:sp>
        <p:nvSpPr>
          <p:cNvPr id="190" name="Google Shape;190;p20"/>
          <p:cNvSpPr txBox="1"/>
          <p:nvPr/>
        </p:nvSpPr>
        <p:spPr>
          <a:xfrm>
            <a:off x="1853084" y="1792342"/>
            <a:ext cx="5489017" cy="2438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8000" u="none" cap="none" strike="noStrike">
                <a:solidFill>
                  <a:srgbClr val="FFFFFF"/>
                </a:solidFill>
                <a:latin typeface="Open Sans"/>
                <a:ea typeface="Open Sans"/>
                <a:cs typeface="Open Sans"/>
                <a:sym typeface="Open Sans"/>
              </a:rPr>
              <a:t>For Good Measure</a:t>
            </a:r>
            <a:endParaRPr/>
          </a:p>
        </p:txBody>
      </p:sp>
      <p:sp>
        <p:nvSpPr>
          <p:cNvPr id="191" name="Google Shape;191;p20"/>
          <p:cNvSpPr txBox="1"/>
          <p:nvPr/>
        </p:nvSpPr>
        <p:spPr>
          <a:xfrm>
            <a:off x="8459397" y="1199605"/>
            <a:ext cx="7354800" cy="430800"/>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1" i="0" lang="en-US" sz="2799" u="none" cap="none" strike="noStrike">
                <a:solidFill>
                  <a:srgbClr val="FFFFFF"/>
                </a:solidFill>
                <a:latin typeface="Open Sans"/>
                <a:ea typeface="Open Sans"/>
                <a:cs typeface="Open Sans"/>
                <a:sym typeface="Open Sans"/>
              </a:rPr>
              <a:t>Incentive</a:t>
            </a:r>
            <a:endParaRPr/>
          </a:p>
        </p:txBody>
      </p:sp>
      <p:sp>
        <p:nvSpPr>
          <p:cNvPr id="192" name="Google Shape;192;p20"/>
          <p:cNvSpPr txBox="1"/>
          <p:nvPr/>
        </p:nvSpPr>
        <p:spPr>
          <a:xfrm>
            <a:off x="8459422" y="1792347"/>
            <a:ext cx="8352600" cy="16932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2000" u="none" cap="none" strike="noStrike">
                <a:solidFill>
                  <a:srgbClr val="FFFFFF"/>
                </a:solidFill>
                <a:latin typeface="Open Sans"/>
                <a:ea typeface="Open Sans"/>
                <a:cs typeface="Open Sans"/>
                <a:sym typeface="Open Sans"/>
              </a:rPr>
              <a:t>The reason why an attacker may be motivated to complete a given objective, on a given surface. What about the platform or the social environment that leads them to perform this step. There can be many incentives for an objective, and they’re quite specific. </a:t>
            </a:r>
            <a:endParaRPr sz="1300"/>
          </a:p>
        </p:txBody>
      </p:sp>
      <p:sp>
        <p:nvSpPr>
          <p:cNvPr id="193" name="Google Shape;193;p20"/>
          <p:cNvSpPr txBox="1"/>
          <p:nvPr/>
        </p:nvSpPr>
        <p:spPr>
          <a:xfrm>
            <a:off x="8459422" y="3732112"/>
            <a:ext cx="7354800" cy="430800"/>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1" i="0" lang="en-US" sz="2799" u="none" cap="none" strike="noStrike">
                <a:solidFill>
                  <a:srgbClr val="FFFFFF"/>
                </a:solidFill>
                <a:latin typeface="Open Sans"/>
                <a:ea typeface="Open Sans"/>
                <a:cs typeface="Open Sans"/>
                <a:sym typeface="Open Sans"/>
              </a:rPr>
              <a:t>Objective, Goal</a:t>
            </a:r>
            <a:endParaRPr/>
          </a:p>
        </p:txBody>
      </p:sp>
      <p:sp>
        <p:nvSpPr>
          <p:cNvPr id="194" name="Google Shape;194;p20"/>
          <p:cNvSpPr txBox="1"/>
          <p:nvPr/>
        </p:nvSpPr>
        <p:spPr>
          <a:xfrm>
            <a:off x="8459422" y="5309138"/>
            <a:ext cx="7354800" cy="430800"/>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1" i="0" lang="en-US" sz="2799" u="none" cap="none" strike="noStrike">
                <a:solidFill>
                  <a:srgbClr val="FFFFFF"/>
                </a:solidFill>
                <a:latin typeface="Open Sans"/>
                <a:ea typeface="Open Sans"/>
                <a:cs typeface="Open Sans"/>
                <a:sym typeface="Open Sans"/>
              </a:rPr>
              <a:t>Method and Techniques (TTP)</a:t>
            </a:r>
            <a:endParaRPr/>
          </a:p>
        </p:txBody>
      </p:sp>
      <p:sp>
        <p:nvSpPr>
          <p:cNvPr id="195" name="Google Shape;195;p20"/>
          <p:cNvSpPr txBox="1"/>
          <p:nvPr/>
        </p:nvSpPr>
        <p:spPr>
          <a:xfrm>
            <a:off x="8459472" y="5908978"/>
            <a:ext cx="8352600" cy="12315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0" i="0" lang="en-US" sz="2000" u="none" cap="none" strike="noStrike">
                <a:solidFill>
                  <a:srgbClr val="FFFFFF"/>
                </a:solidFill>
                <a:latin typeface="Open Sans"/>
                <a:ea typeface="Open Sans"/>
                <a:cs typeface="Open Sans"/>
                <a:sym typeface="Open Sans"/>
              </a:rPr>
              <a:t>The type of means by which the scaled abuse actor achieves </a:t>
            </a:r>
            <a:r>
              <a:rPr b="1" i="0" lang="en-US" sz="2000" u="none" cap="none" strike="noStrike">
                <a:solidFill>
                  <a:srgbClr val="FFFFFF"/>
                </a:solidFill>
                <a:latin typeface="Open Sans"/>
                <a:ea typeface="Open Sans"/>
                <a:cs typeface="Open Sans"/>
                <a:sym typeface="Open Sans"/>
              </a:rPr>
              <a:t>scale Techniques </a:t>
            </a:r>
            <a:r>
              <a:rPr b="0" i="0" lang="en-US" sz="2000" u="none" cap="none" strike="noStrike">
                <a:solidFill>
                  <a:srgbClr val="FFFFFF"/>
                </a:solidFill>
                <a:latin typeface="Open Sans"/>
                <a:ea typeface="Open Sans"/>
                <a:cs typeface="Open Sans"/>
                <a:sym typeface="Open Sans"/>
              </a:rPr>
              <a:t>are the more granular means of deploying that method and how it appears to the platform</a:t>
            </a:r>
            <a:r>
              <a:rPr b="1" i="0" lang="en-US" sz="2000" u="none" cap="none" strike="noStrike">
                <a:solidFill>
                  <a:srgbClr val="FFFFFF"/>
                </a:solidFill>
                <a:latin typeface="Open Sans"/>
                <a:ea typeface="Open Sans"/>
                <a:cs typeface="Open Sans"/>
                <a:sym typeface="Open Sans"/>
              </a:rPr>
              <a:t>.  Similar to TTPs.</a:t>
            </a:r>
            <a:endParaRPr sz="1300"/>
          </a:p>
        </p:txBody>
      </p:sp>
      <p:sp>
        <p:nvSpPr>
          <p:cNvPr id="196" name="Google Shape;196;p20"/>
          <p:cNvSpPr txBox="1"/>
          <p:nvPr/>
        </p:nvSpPr>
        <p:spPr>
          <a:xfrm>
            <a:off x="8459422" y="4331926"/>
            <a:ext cx="8352600" cy="7695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i="0" lang="en-US" sz="2000" u="none" cap="none" strike="noStrike">
                <a:solidFill>
                  <a:srgbClr val="FFFFFF"/>
                </a:solidFill>
                <a:latin typeface="Open Sans"/>
                <a:ea typeface="Open Sans"/>
                <a:cs typeface="Open Sans"/>
                <a:sym typeface="Open Sans"/>
              </a:rPr>
              <a:t>Objectives </a:t>
            </a:r>
            <a:r>
              <a:rPr b="0" i="0" lang="en-US" sz="2000" u="none" cap="none" strike="noStrike">
                <a:solidFill>
                  <a:srgbClr val="FFFFFF"/>
                </a:solidFill>
                <a:latin typeface="Open Sans"/>
                <a:ea typeface="Open Sans"/>
                <a:cs typeface="Open Sans"/>
                <a:sym typeface="Open Sans"/>
              </a:rPr>
              <a:t>are sub-tasks that move</a:t>
            </a:r>
            <a:r>
              <a:rPr b="1" i="0" lang="en-US" sz="2000" u="none" cap="none" strike="noStrike">
                <a:solidFill>
                  <a:srgbClr val="FFFFFF"/>
                </a:solidFill>
                <a:latin typeface="Open Sans"/>
                <a:ea typeface="Open Sans"/>
                <a:cs typeface="Open Sans"/>
                <a:sym typeface="Open Sans"/>
              </a:rPr>
              <a:t> </a:t>
            </a:r>
            <a:r>
              <a:rPr b="0" i="0" lang="en-US" sz="2000" u="none" cap="none" strike="noStrike">
                <a:solidFill>
                  <a:srgbClr val="FFFFFF"/>
                </a:solidFill>
                <a:latin typeface="Open Sans"/>
                <a:ea typeface="Open Sans"/>
                <a:cs typeface="Open Sans"/>
                <a:sym typeface="Open Sans"/>
              </a:rPr>
              <a:t>a spam actor toward a final </a:t>
            </a:r>
            <a:r>
              <a:rPr b="1" i="0" lang="en-US" sz="2000" u="none" cap="none" strike="noStrike">
                <a:solidFill>
                  <a:srgbClr val="FFFFFF"/>
                </a:solidFill>
                <a:latin typeface="Open Sans"/>
                <a:ea typeface="Open Sans"/>
                <a:cs typeface="Open Sans"/>
                <a:sym typeface="Open Sans"/>
              </a:rPr>
              <a:t>Goal</a:t>
            </a:r>
            <a:r>
              <a:rPr b="0" i="0" lang="en-US" sz="2000" u="none" cap="none" strike="noStrike">
                <a:solidFill>
                  <a:srgbClr val="FFFFFF"/>
                </a:solidFill>
                <a:latin typeface="Open Sans"/>
                <a:ea typeface="Open Sans"/>
                <a:cs typeface="Open Sans"/>
                <a:sym typeface="Open Sans"/>
              </a:rPr>
              <a:t> based on many </a:t>
            </a:r>
            <a:r>
              <a:rPr b="1" i="0" lang="en-US" sz="2000" u="none" cap="none" strike="noStrike">
                <a:solidFill>
                  <a:srgbClr val="FFFFFF"/>
                </a:solidFill>
                <a:latin typeface="Open Sans"/>
                <a:ea typeface="Open Sans"/>
                <a:cs typeface="Open Sans"/>
                <a:sym typeface="Open Sans"/>
              </a:rPr>
              <a:t>Incentives that you or others may create</a:t>
            </a:r>
            <a:r>
              <a:rPr b="0" i="0" lang="en-US" sz="2000" u="none" cap="none" strike="noStrike">
                <a:solidFill>
                  <a:srgbClr val="FFFFFF"/>
                </a:solidFill>
                <a:latin typeface="Open Sans"/>
                <a:ea typeface="Open Sans"/>
                <a:cs typeface="Open Sans"/>
                <a:sym typeface="Open Sans"/>
              </a:rPr>
              <a:t>. </a:t>
            </a:r>
            <a:r>
              <a:rPr b="1" i="0" lang="en-US" sz="2000" u="none" cap="none" strike="noStrike">
                <a:solidFill>
                  <a:srgbClr val="FFFFFF"/>
                </a:solidFill>
                <a:latin typeface="Open Sans"/>
                <a:ea typeface="Open Sans"/>
                <a:cs typeface="Open Sans"/>
                <a:sym typeface="Open Sans"/>
              </a:rPr>
              <a:t>I</a:t>
            </a:r>
            <a:endParaRPr sz="1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C404A"/>
        </a:solidFill>
      </p:bgPr>
    </p:bg>
    <p:spTree>
      <p:nvGrpSpPr>
        <p:cNvPr id="200" name="Shape 200"/>
        <p:cNvGrpSpPr/>
        <p:nvPr/>
      </p:nvGrpSpPr>
      <p:grpSpPr>
        <a:xfrm>
          <a:off x="0" y="0"/>
          <a:ext cx="0" cy="0"/>
          <a:chOff x="0" y="0"/>
          <a:chExt cx="0" cy="0"/>
        </a:xfrm>
      </p:grpSpPr>
      <p:sp>
        <p:nvSpPr>
          <p:cNvPr id="201" name="Google Shape;201;p21"/>
          <p:cNvSpPr txBox="1"/>
          <p:nvPr/>
        </p:nvSpPr>
        <p:spPr>
          <a:xfrm>
            <a:off x="1599564" y="4057650"/>
            <a:ext cx="6687186" cy="2162175"/>
          </a:xfrm>
          <a:prstGeom prst="rect">
            <a:avLst/>
          </a:prstGeom>
          <a:noFill/>
          <a:ln>
            <a:noFill/>
          </a:ln>
        </p:spPr>
        <p:txBody>
          <a:bodyPr anchorCtr="0" anchor="t" bIns="0" lIns="0" spcFirstLastPara="1" rIns="0" wrap="square" tIns="0">
            <a:spAutoFit/>
          </a:bodyPr>
          <a:lstStyle/>
          <a:p>
            <a:pPr indent="0" lvl="0" marL="0" marR="0" rtl="0" algn="l">
              <a:lnSpc>
                <a:spcPct val="120019"/>
              </a:lnSpc>
              <a:spcBef>
                <a:spcPts val="0"/>
              </a:spcBef>
              <a:spcAft>
                <a:spcPts val="0"/>
              </a:spcAft>
              <a:buNone/>
            </a:pPr>
            <a:r>
              <a:rPr b="1" i="0" lang="en-US" sz="7108" u="none" cap="none" strike="noStrike">
                <a:solidFill>
                  <a:srgbClr val="FFFFFF"/>
                </a:solidFill>
                <a:latin typeface="Open Sans"/>
                <a:ea typeface="Open Sans"/>
                <a:cs typeface="Open Sans"/>
                <a:sym typeface="Open Sans"/>
              </a:rPr>
              <a:t>What’s All This Then?</a:t>
            </a:r>
            <a:endParaRPr/>
          </a:p>
        </p:txBody>
      </p:sp>
      <p:sp>
        <p:nvSpPr>
          <p:cNvPr id="202" name="Google Shape;202;p21"/>
          <p:cNvSpPr txBox="1"/>
          <p:nvPr/>
        </p:nvSpPr>
        <p:spPr>
          <a:xfrm>
            <a:off x="11029314" y="1620081"/>
            <a:ext cx="5659200" cy="1151400"/>
          </a:xfrm>
          <a:prstGeom prst="rect">
            <a:avLst/>
          </a:prstGeom>
          <a:noFill/>
          <a:ln>
            <a:noFill/>
          </a:ln>
        </p:spPr>
        <p:txBody>
          <a:bodyPr anchorCtr="0" anchor="t" bIns="0" lIns="0" spcFirstLastPara="1" rIns="0" wrap="square" tIns="0">
            <a:spAutoFit/>
          </a:bodyPr>
          <a:lstStyle/>
          <a:p>
            <a:pPr indent="0" lvl="0" marL="0" marR="0" rtl="0" algn="l">
              <a:lnSpc>
                <a:spcPct val="119990"/>
              </a:lnSpc>
              <a:spcBef>
                <a:spcPts val="0"/>
              </a:spcBef>
              <a:spcAft>
                <a:spcPts val="0"/>
              </a:spcAft>
              <a:buNone/>
            </a:pPr>
            <a:r>
              <a:rPr b="1" i="0" lang="en-US" sz="3400" u="none" cap="none" strike="noStrike">
                <a:solidFill>
                  <a:srgbClr val="FFFFFF"/>
                </a:solidFill>
                <a:latin typeface="Open Sans"/>
                <a:ea typeface="Open Sans"/>
                <a:cs typeface="Open Sans"/>
                <a:sym typeface="Open Sans"/>
              </a:rPr>
              <a:t>Every</a:t>
            </a:r>
            <a:r>
              <a:rPr b="0" i="0" lang="en-US" sz="3400" u="none" cap="none" strike="noStrike">
                <a:solidFill>
                  <a:srgbClr val="FFFFFF"/>
                </a:solidFill>
                <a:latin typeface="Open Sans"/>
                <a:ea typeface="Open Sans"/>
                <a:cs typeface="Open Sans"/>
                <a:sym typeface="Open Sans"/>
              </a:rPr>
              <a:t> platform can have scaled abuse</a:t>
            </a:r>
            <a:endParaRPr sz="3400"/>
          </a:p>
        </p:txBody>
      </p:sp>
      <p:sp>
        <p:nvSpPr>
          <p:cNvPr id="203" name="Google Shape;203;p21"/>
          <p:cNvSpPr txBox="1"/>
          <p:nvPr/>
        </p:nvSpPr>
        <p:spPr>
          <a:xfrm>
            <a:off x="11029314" y="3740052"/>
            <a:ext cx="5659200" cy="1779300"/>
          </a:xfrm>
          <a:prstGeom prst="rect">
            <a:avLst/>
          </a:prstGeom>
          <a:noFill/>
          <a:ln>
            <a:noFill/>
          </a:ln>
        </p:spPr>
        <p:txBody>
          <a:bodyPr anchorCtr="0" anchor="t" bIns="0" lIns="0" spcFirstLastPara="1" rIns="0" wrap="square" tIns="0">
            <a:spAutoFit/>
          </a:bodyPr>
          <a:lstStyle/>
          <a:p>
            <a:pPr indent="0" lvl="0" marL="0" marR="0" rtl="0" algn="l">
              <a:lnSpc>
                <a:spcPct val="119990"/>
              </a:lnSpc>
              <a:spcBef>
                <a:spcPts val="0"/>
              </a:spcBef>
              <a:spcAft>
                <a:spcPts val="0"/>
              </a:spcAft>
              <a:buNone/>
            </a:pPr>
            <a:r>
              <a:rPr b="1" i="0" lang="en-US" sz="3400" u="none" cap="none" strike="noStrike">
                <a:solidFill>
                  <a:srgbClr val="FFFFFF"/>
                </a:solidFill>
                <a:latin typeface="Open Sans"/>
                <a:ea typeface="Open Sans"/>
                <a:cs typeface="Open Sans"/>
                <a:sym typeface="Open Sans"/>
              </a:rPr>
              <a:t>Every</a:t>
            </a:r>
            <a:r>
              <a:rPr b="0" i="0" lang="en-US" sz="3400" u="none" cap="none" strike="noStrike">
                <a:solidFill>
                  <a:srgbClr val="FFFFFF"/>
                </a:solidFill>
                <a:latin typeface="Open Sans"/>
                <a:ea typeface="Open Sans"/>
                <a:cs typeface="Open Sans"/>
                <a:sym typeface="Open Sans"/>
              </a:rPr>
              <a:t> surface and feature is prone to nearly identical risks</a:t>
            </a:r>
            <a:endParaRPr sz="3400"/>
          </a:p>
        </p:txBody>
      </p:sp>
      <p:sp>
        <p:nvSpPr>
          <p:cNvPr id="204" name="Google Shape;204;p21"/>
          <p:cNvSpPr txBox="1"/>
          <p:nvPr/>
        </p:nvSpPr>
        <p:spPr>
          <a:xfrm>
            <a:off x="11029314" y="6488674"/>
            <a:ext cx="5659200" cy="1803900"/>
          </a:xfrm>
          <a:prstGeom prst="rect">
            <a:avLst/>
          </a:prstGeom>
          <a:noFill/>
          <a:ln>
            <a:noFill/>
          </a:ln>
        </p:spPr>
        <p:txBody>
          <a:bodyPr anchorCtr="0" anchor="t" bIns="0" lIns="0" spcFirstLastPara="1" rIns="0" wrap="square" tIns="0">
            <a:spAutoFit/>
          </a:bodyPr>
          <a:lstStyle/>
          <a:p>
            <a:pPr indent="0" lvl="0" marL="0" marR="0" rtl="0" algn="l">
              <a:lnSpc>
                <a:spcPct val="119990"/>
              </a:lnSpc>
              <a:spcBef>
                <a:spcPts val="0"/>
              </a:spcBef>
              <a:spcAft>
                <a:spcPts val="0"/>
              </a:spcAft>
              <a:buNone/>
            </a:pPr>
            <a:r>
              <a:rPr b="1" i="0" lang="en-US" sz="3447" u="none" cap="none" strike="noStrike">
                <a:solidFill>
                  <a:srgbClr val="FFFFFF"/>
                </a:solidFill>
                <a:latin typeface="Open Sans"/>
                <a:ea typeface="Open Sans"/>
                <a:cs typeface="Open Sans"/>
                <a:sym typeface="Open Sans"/>
              </a:rPr>
              <a:t>Every</a:t>
            </a:r>
            <a:r>
              <a:rPr b="0" i="0" lang="en-US" sz="3447" u="none" cap="none" strike="noStrike">
                <a:solidFill>
                  <a:srgbClr val="FFFFFF"/>
                </a:solidFill>
                <a:latin typeface="Open Sans"/>
                <a:ea typeface="Open Sans"/>
                <a:cs typeface="Open Sans"/>
                <a:sym typeface="Open Sans"/>
              </a:rPr>
              <a:t> action actors and platforms take is informed by their </a:t>
            </a:r>
            <a:r>
              <a:rPr b="1" i="0" lang="en-US" sz="3447" u="none" cap="none" strike="noStrike">
                <a:solidFill>
                  <a:srgbClr val="FFFFFF"/>
                </a:solidFill>
                <a:latin typeface="Open Sans"/>
                <a:ea typeface="Open Sans"/>
                <a:cs typeface="Open Sans"/>
                <a:sym typeface="Open Sans"/>
              </a:rPr>
              <a:t>relationship</a:t>
            </a:r>
            <a:endParaRPr sz="7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